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7" r:id="rId5"/>
    <p:sldId id="262" r:id="rId6"/>
    <p:sldId id="258" r:id="rId7"/>
    <p:sldId id="259" r:id="rId8"/>
    <p:sldId id="261" r:id="rId9"/>
    <p:sldId id="260" r:id="rId10"/>
    <p:sldId id="25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E4CF"/>
    <a:srgbClr val="FCD9BC"/>
    <a:srgbClr val="F9B277"/>
    <a:srgbClr val="E8E8E8"/>
    <a:srgbClr val="DCDCDC"/>
    <a:srgbClr val="F8E3AE"/>
    <a:srgbClr val="FCFBD4"/>
    <a:srgbClr val="875E3D"/>
    <a:srgbClr val="F9F7B1"/>
    <a:srgbClr val="F6D99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87561" autoAdjust="0"/>
  </p:normalViewPr>
  <p:slideViewPr>
    <p:cSldViewPr>
      <p:cViewPr varScale="1">
        <p:scale>
          <a:sx n="112" d="100"/>
          <a:sy n="112" d="100"/>
        </p:scale>
        <p:origin x="-159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BACD2F-67F6-4D48-8D03-3ECD0B1F3205}" type="datetimeFigureOut">
              <a:rPr lang="en-US" smtClean="0"/>
              <a:pPr/>
              <a:t>12/20/2011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727F9D-18E4-4BBA-AB5D-6E5A4303737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example, we have two</a:t>
            </a:r>
            <a:r>
              <a:rPr lang="en-US" baseline="0" dirty="0" smtClean="0"/>
              <a:t> requirements: 1 class in ST 314 and another in BA 275, with a HIDDEN requirement of BA 276. Let’s say you want to do an exception to apply BA 276 to the ST 314 requirement. &lt;&lt;CLICK&gt;&gt;. As you can see, it’s allowed BA 276 to meet this requirement. But what if the student decides to take ST 314 after all? Even though the exception to use BA 276 is still on this rule, ST 314 is used. Also allow will permit BA 276 to be used elsewhere in the audit. &lt;&lt;Clicks&gt;&gt; so that it can, in this example, meet the second requirement, which had a hidden substitution allowing BA 276.</a:t>
            </a:r>
            <a:endParaRPr lang="en-US" dirty="0"/>
          </a:p>
        </p:txBody>
      </p:sp>
      <p:sp>
        <p:nvSpPr>
          <p:cNvPr id="4" name="Slide Number Placeholder 3"/>
          <p:cNvSpPr>
            <a:spLocks noGrp="1"/>
          </p:cNvSpPr>
          <p:nvPr>
            <p:ph type="sldNum" sz="quarter" idx="10"/>
          </p:nvPr>
        </p:nvSpPr>
        <p:spPr/>
        <p:txBody>
          <a:bodyPr/>
          <a:lstStyle/>
          <a:p>
            <a:fld id="{3D727F9D-18E4-4BBA-AB5D-6E5A43037374}"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example, we do not want the</a:t>
            </a:r>
            <a:r>
              <a:rPr lang="en-US" baseline="0" dirty="0" smtClean="0"/>
              <a:t> student to have the option of taking ST 314. Instead, we would prefer that she </a:t>
            </a:r>
            <a:r>
              <a:rPr lang="en-US" baseline="0" dirty="0" err="1" smtClean="0"/>
              <a:t>chooose</a:t>
            </a:r>
            <a:r>
              <a:rPr lang="en-US" baseline="0" dirty="0" smtClean="0"/>
              <a:t> from BA 276 or BA 275. We would do the substitution &lt;&lt;CLICK&gt;&gt; to replace ST 314 with BA 276 in the course list. </a:t>
            </a:r>
            <a:endParaRPr lang="en-US" dirty="0"/>
          </a:p>
        </p:txBody>
      </p:sp>
      <p:sp>
        <p:nvSpPr>
          <p:cNvPr id="4" name="Slide Number Placeholder 3"/>
          <p:cNvSpPr>
            <a:spLocks noGrp="1"/>
          </p:cNvSpPr>
          <p:nvPr>
            <p:ph type="sldNum" sz="quarter" idx="10"/>
          </p:nvPr>
        </p:nvSpPr>
        <p:spPr/>
        <p:txBody>
          <a:bodyPr/>
          <a:lstStyle/>
          <a:p>
            <a:fld id="{3D727F9D-18E4-4BBA-AB5D-6E5A43037374}"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do</a:t>
            </a:r>
            <a:r>
              <a:rPr lang="en-US" baseline="0" dirty="0" smtClean="0"/>
              <a:t> we change the credit requirements for courses? </a:t>
            </a:r>
            <a:endParaRPr lang="en-US" dirty="0"/>
          </a:p>
        </p:txBody>
      </p:sp>
      <p:sp>
        <p:nvSpPr>
          <p:cNvPr id="4" name="Slide Number Placeholder 3"/>
          <p:cNvSpPr>
            <a:spLocks noGrp="1"/>
          </p:cNvSpPr>
          <p:nvPr>
            <p:ph type="sldNum" sz="quarter" idx="10"/>
          </p:nvPr>
        </p:nvSpPr>
        <p:spPr/>
        <p:txBody>
          <a:bodyPr/>
          <a:lstStyle/>
          <a:p>
            <a:fld id="{3D727F9D-18E4-4BBA-AB5D-6E5A43037374}"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example, the minor currently requires 28 credits. The student has completed</a:t>
            </a:r>
            <a:r>
              <a:rPr lang="en-US" baseline="0" dirty="0" smtClean="0"/>
              <a:t> 4, and we want to allow him or her to receive the minor with only 24 credits. We would change the limit on the block, from 28 to 24. </a:t>
            </a:r>
            <a:endParaRPr lang="en-US" dirty="0"/>
          </a:p>
        </p:txBody>
      </p:sp>
      <p:sp>
        <p:nvSpPr>
          <p:cNvPr id="4" name="Slide Number Placeholder 3"/>
          <p:cNvSpPr>
            <a:spLocks noGrp="1"/>
          </p:cNvSpPr>
          <p:nvPr>
            <p:ph type="sldNum" sz="quarter" idx="10"/>
          </p:nvPr>
        </p:nvSpPr>
        <p:spPr/>
        <p:txBody>
          <a:bodyPr/>
          <a:lstStyle/>
          <a:p>
            <a:fld id="{3D727F9D-18E4-4BBA-AB5D-6E5A43037374}"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example, this student is not required to</a:t>
            </a:r>
            <a:r>
              <a:rPr lang="en-US" baseline="0" dirty="0" smtClean="0"/>
              <a:t> fulfill the ST 314 requirement. You would do a Force Complete on this requirement, which does not affect his or her credits or GPA</a:t>
            </a:r>
            <a:r>
              <a:rPr lang="en-US" baseline="0" smtClean="0"/>
              <a:t>. </a:t>
            </a:r>
            <a:endParaRPr lang="en-US" dirty="0"/>
          </a:p>
        </p:txBody>
      </p:sp>
      <p:sp>
        <p:nvSpPr>
          <p:cNvPr id="4" name="Slide Number Placeholder 3"/>
          <p:cNvSpPr>
            <a:spLocks noGrp="1"/>
          </p:cNvSpPr>
          <p:nvPr>
            <p:ph type="sldNum" sz="quarter" idx="10"/>
          </p:nvPr>
        </p:nvSpPr>
        <p:spPr/>
        <p:txBody>
          <a:bodyPr/>
          <a:lstStyle/>
          <a:p>
            <a:fld id="{3D727F9D-18E4-4BBA-AB5D-6E5A43037374}"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AEFC46-77E9-4C24-A0F1-6B31DB490E58}" type="datetimeFigureOut">
              <a:rPr lang="en-US" smtClean="0"/>
              <a:pPr/>
              <a:t>12/20/2011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1BEFD1-2941-4317-8CA6-B2921C1F73A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6D99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AEFC46-77E9-4C24-A0F1-6B31DB490E58}" type="datetimeFigureOut">
              <a:rPr lang="en-US" smtClean="0"/>
              <a:pPr/>
              <a:t>12/20/2011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1BEFD1-2941-4317-8CA6-B2921C1F73A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28600"/>
            <a:ext cx="9144000" cy="548640"/>
          </a:xfrm>
          <a:prstGeom prst="rect">
            <a:avLst/>
          </a:prstGeom>
          <a:solidFill>
            <a:srgbClr val="875E3D"/>
          </a:solidFill>
          <a:ln>
            <a:noFill/>
          </a:ln>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chemeClr val="bg1"/>
                </a:solidFill>
                <a:effectLst/>
                <a:uLnTx/>
                <a:uFillTx/>
                <a:latin typeface="+mj-lt"/>
                <a:ea typeface="+mj-ea"/>
                <a:cs typeface="+mj-cs"/>
              </a:rPr>
              <a:t>Option 1: Apply</a:t>
            </a:r>
            <a:r>
              <a:rPr kumimoji="0" lang="en-US" sz="4000" b="0" i="0" u="none" strike="noStrike" kern="1200" cap="none" spc="0" normalizeH="0" noProof="0" dirty="0" smtClean="0">
                <a:ln>
                  <a:noFill/>
                </a:ln>
                <a:solidFill>
                  <a:schemeClr val="bg1"/>
                </a:solidFill>
                <a:effectLst/>
                <a:uLnTx/>
                <a:uFillTx/>
                <a:latin typeface="+mj-lt"/>
                <a:ea typeface="+mj-ea"/>
                <a:cs typeface="+mj-cs"/>
              </a:rPr>
              <a:t> Here</a:t>
            </a:r>
            <a:endParaRPr kumimoji="0" lang="en-US" sz="4000" b="0" i="0" u="none" strike="noStrike" kern="1200" cap="none" spc="0" normalizeH="0" baseline="0" noProof="0" dirty="0" smtClean="0">
              <a:ln>
                <a:noFill/>
              </a:ln>
              <a:solidFill>
                <a:schemeClr val="bg1"/>
              </a:solidFill>
              <a:effectLst/>
              <a:uLnTx/>
              <a:uFillTx/>
              <a:latin typeface="+mj-lt"/>
              <a:ea typeface="+mj-ea"/>
              <a:cs typeface="+mj-cs"/>
            </a:endParaRPr>
          </a:p>
        </p:txBody>
      </p:sp>
      <p:sp>
        <p:nvSpPr>
          <p:cNvPr id="8" name="TextBox 7"/>
          <p:cNvSpPr txBox="1"/>
          <p:nvPr/>
        </p:nvSpPr>
        <p:spPr>
          <a:xfrm>
            <a:off x="457200" y="3233320"/>
            <a:ext cx="8458200" cy="338554"/>
          </a:xfrm>
          <a:prstGeom prst="rect">
            <a:avLst/>
          </a:prstGeom>
          <a:solidFill>
            <a:schemeClr val="accent4">
              <a:lumMod val="20000"/>
              <a:lumOff val="80000"/>
            </a:schemeClr>
          </a:solidFill>
        </p:spPr>
        <p:txBody>
          <a:bodyPr wrap="square" rtlCol="0">
            <a:noAutofit/>
          </a:bodyPr>
          <a:lstStyle/>
          <a:p>
            <a:r>
              <a:rPr lang="en-US" sz="1400" dirty="0" smtClean="0">
                <a:solidFill>
                  <a:schemeClr val="accent4">
                    <a:lumMod val="75000"/>
                  </a:schemeClr>
                </a:solidFill>
                <a:latin typeface="Arial" pitchFamily="34" charset="0"/>
                <a:cs typeface="Arial" pitchFamily="34" charset="0"/>
              </a:rPr>
              <a:t>                                       Requirement:   </a:t>
            </a:r>
            <a:r>
              <a:rPr lang="en-US" sz="1600" dirty="0" smtClean="0">
                <a:latin typeface="Arial" pitchFamily="34" charset="0"/>
                <a:cs typeface="Arial" pitchFamily="34" charset="0"/>
              </a:rPr>
              <a:t>1 Classes in ST 314</a:t>
            </a:r>
            <a:endParaRPr lang="en-US" sz="1600" dirty="0">
              <a:latin typeface="Arial" pitchFamily="34" charset="0"/>
              <a:cs typeface="Arial" pitchFamily="34" charset="0"/>
            </a:endParaRPr>
          </a:p>
        </p:txBody>
      </p:sp>
      <p:sp>
        <p:nvSpPr>
          <p:cNvPr id="9" name="TextBox 8"/>
          <p:cNvSpPr txBox="1"/>
          <p:nvPr/>
        </p:nvSpPr>
        <p:spPr>
          <a:xfrm>
            <a:off x="457200" y="4442085"/>
            <a:ext cx="8458200" cy="338554"/>
          </a:xfrm>
          <a:prstGeom prst="rect">
            <a:avLst/>
          </a:prstGeom>
          <a:solidFill>
            <a:schemeClr val="accent4">
              <a:lumMod val="20000"/>
              <a:lumOff val="80000"/>
            </a:schemeClr>
          </a:solidFill>
        </p:spPr>
        <p:txBody>
          <a:bodyPr wrap="square" rtlCol="0">
            <a:noAutofit/>
          </a:bodyPr>
          <a:lstStyle/>
          <a:p>
            <a:r>
              <a:rPr lang="en-US" sz="1400" dirty="0" smtClean="0">
                <a:solidFill>
                  <a:schemeClr val="accent4">
                    <a:lumMod val="75000"/>
                  </a:schemeClr>
                </a:solidFill>
                <a:latin typeface="Arial" pitchFamily="34" charset="0"/>
                <a:cs typeface="Arial" pitchFamily="34" charset="0"/>
              </a:rPr>
              <a:t>                                       Requirement:   </a:t>
            </a:r>
            <a:r>
              <a:rPr lang="en-US" sz="1600" dirty="0" smtClean="0">
                <a:latin typeface="Arial" pitchFamily="34" charset="0"/>
                <a:cs typeface="Arial" pitchFamily="34" charset="0"/>
              </a:rPr>
              <a:t>1 Classes in BA 275, 276 (</a:t>
            </a:r>
            <a:r>
              <a:rPr lang="en-US" sz="1600" dirty="0" err="1" smtClean="0">
                <a:latin typeface="Arial" pitchFamily="34" charset="0"/>
                <a:cs typeface="Arial" pitchFamily="34" charset="0"/>
              </a:rPr>
              <a:t>HideFromAdvice</a:t>
            </a:r>
            <a:r>
              <a:rPr lang="en-US" sz="1600" dirty="0" smtClean="0">
                <a:latin typeface="Arial" pitchFamily="34" charset="0"/>
                <a:cs typeface="Arial" pitchFamily="34" charset="0"/>
              </a:rPr>
              <a:t>)</a:t>
            </a:r>
            <a:endParaRPr lang="en-US" sz="1600" dirty="0">
              <a:latin typeface="Arial" pitchFamily="34" charset="0"/>
              <a:cs typeface="Arial" pitchFamily="34" charset="0"/>
            </a:endParaRPr>
          </a:p>
        </p:txBody>
      </p:sp>
      <p:grpSp>
        <p:nvGrpSpPr>
          <p:cNvPr id="10" name="Group 9"/>
          <p:cNvGrpSpPr/>
          <p:nvPr/>
        </p:nvGrpSpPr>
        <p:grpSpPr>
          <a:xfrm>
            <a:off x="457200" y="4114800"/>
            <a:ext cx="8458200" cy="338554"/>
            <a:chOff x="457200" y="2578826"/>
            <a:chExt cx="8458200" cy="338554"/>
          </a:xfrm>
        </p:grpSpPr>
        <p:sp>
          <p:nvSpPr>
            <p:cNvPr id="11" name="TextBox 10"/>
            <p:cNvSpPr txBox="1"/>
            <p:nvPr/>
          </p:nvSpPr>
          <p:spPr>
            <a:xfrm>
              <a:off x="457200" y="2578826"/>
              <a:ext cx="8458200" cy="338554"/>
            </a:xfrm>
            <a:prstGeom prst="rect">
              <a:avLst/>
            </a:prstGeom>
            <a:solidFill>
              <a:srgbClr val="FDE4CF"/>
            </a:solidFill>
          </p:spPr>
          <p:txBody>
            <a:bodyPr wrap="square" rtlCol="0">
              <a:noAutofit/>
            </a:bodyPr>
            <a:lstStyle/>
            <a:p>
              <a:r>
                <a:rPr lang="en-US" sz="1600" b="1" dirty="0" smtClean="0">
                  <a:latin typeface="Arial" pitchFamily="34" charset="0"/>
                </a:rPr>
                <a:t>     Quant Business Methods        </a:t>
              </a:r>
              <a:r>
                <a:rPr lang="en-US" sz="1400" dirty="0" smtClean="0">
                  <a:solidFill>
                    <a:schemeClr val="accent2">
                      <a:lumMod val="75000"/>
                    </a:schemeClr>
                  </a:solidFill>
                  <a:latin typeface="Arial" pitchFamily="34" charset="0"/>
                  <a:cs typeface="Arial" pitchFamily="34" charset="0"/>
                </a:rPr>
                <a:t>Still Needed: </a:t>
              </a:r>
              <a:r>
                <a:rPr lang="en-US" sz="1400" b="1" dirty="0" smtClean="0">
                  <a:latin typeface="Arial" pitchFamily="34" charset="0"/>
                  <a:cs typeface="Arial" pitchFamily="34" charset="0"/>
                </a:rPr>
                <a:t>1 </a:t>
              </a:r>
              <a:r>
                <a:rPr lang="en-US" sz="1400" dirty="0" smtClean="0">
                  <a:latin typeface="Arial" pitchFamily="34" charset="0"/>
                  <a:cs typeface="Arial" pitchFamily="34" charset="0"/>
                </a:rPr>
                <a:t>Class in BA 275</a:t>
              </a:r>
              <a:endParaRPr lang="en-US" sz="1400" dirty="0">
                <a:latin typeface="Arial" pitchFamily="34" charset="0"/>
                <a:cs typeface="Arial" pitchFamily="34" charset="0"/>
              </a:endParaRPr>
            </a:p>
          </p:txBody>
        </p:sp>
        <p:sp>
          <p:nvSpPr>
            <p:cNvPr id="12" name="Rectangle 11"/>
            <p:cNvSpPr>
              <a:spLocks noChangeAspect="1"/>
            </p:cNvSpPr>
            <p:nvPr/>
          </p:nvSpPr>
          <p:spPr>
            <a:xfrm>
              <a:off x="511629" y="2641599"/>
              <a:ext cx="219456" cy="219456"/>
            </a:xfrm>
            <a:prstGeom prst="rect">
              <a:avLst/>
            </a:prstGeom>
            <a:solidFill>
              <a:schemeClr val="bg1">
                <a:lumMod val="85000"/>
                <a:alpha val="59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p:cNvGrpSpPr/>
          <p:nvPr/>
        </p:nvGrpSpPr>
        <p:grpSpPr>
          <a:xfrm>
            <a:off x="457200" y="2923532"/>
            <a:ext cx="8458200" cy="338554"/>
            <a:chOff x="457200" y="1814286"/>
            <a:chExt cx="8458200" cy="338554"/>
          </a:xfrm>
        </p:grpSpPr>
        <p:sp>
          <p:nvSpPr>
            <p:cNvPr id="14" name="TextBox 13"/>
            <p:cNvSpPr txBox="1"/>
            <p:nvPr/>
          </p:nvSpPr>
          <p:spPr>
            <a:xfrm>
              <a:off x="457200" y="1814286"/>
              <a:ext cx="8458200" cy="338554"/>
            </a:xfrm>
            <a:prstGeom prst="rect">
              <a:avLst/>
            </a:prstGeom>
            <a:solidFill>
              <a:srgbClr val="FDE4CF"/>
            </a:solidFill>
          </p:spPr>
          <p:txBody>
            <a:bodyPr wrap="square" rtlCol="0">
              <a:noAutofit/>
            </a:bodyPr>
            <a:lstStyle/>
            <a:p>
              <a:r>
                <a:rPr lang="en-US" sz="1600" b="1" dirty="0" smtClean="0">
                  <a:latin typeface="Arial" pitchFamily="34" charset="0"/>
                </a:rPr>
                <a:t>     Statistics   </a:t>
              </a:r>
              <a:r>
                <a:rPr lang="en-US" sz="1600" dirty="0" smtClean="0">
                  <a:latin typeface="Arial Black" pitchFamily="34" charset="0"/>
                </a:rPr>
                <a:t>                          </a:t>
              </a:r>
              <a:r>
                <a:rPr lang="en-US" sz="1400" dirty="0" smtClean="0">
                  <a:solidFill>
                    <a:schemeClr val="accent2">
                      <a:lumMod val="75000"/>
                    </a:schemeClr>
                  </a:solidFill>
                  <a:latin typeface="Arial" pitchFamily="34" charset="0"/>
                  <a:cs typeface="Arial" pitchFamily="34" charset="0"/>
                </a:rPr>
                <a:t>Still Needed: </a:t>
              </a:r>
              <a:r>
                <a:rPr lang="en-US" sz="1600" b="1" dirty="0" smtClean="0">
                  <a:latin typeface="Arial" pitchFamily="34" charset="0"/>
                  <a:cs typeface="Arial" pitchFamily="34" charset="0"/>
                </a:rPr>
                <a:t>1 </a:t>
              </a:r>
              <a:r>
                <a:rPr lang="en-US" sz="1600" dirty="0" smtClean="0">
                  <a:latin typeface="Arial" pitchFamily="34" charset="0"/>
                  <a:cs typeface="Arial" pitchFamily="34" charset="0"/>
                </a:rPr>
                <a:t>Class in </a:t>
              </a:r>
              <a:r>
                <a:rPr lang="en-US" sz="1600" b="1" dirty="0" smtClean="0">
                  <a:latin typeface="Arial" pitchFamily="34" charset="0"/>
                  <a:cs typeface="Arial" pitchFamily="34" charset="0"/>
                </a:rPr>
                <a:t>ST </a:t>
              </a:r>
              <a:r>
                <a:rPr lang="en-US" sz="1600" dirty="0" smtClean="0">
                  <a:latin typeface="Arial" pitchFamily="34" charset="0"/>
                  <a:cs typeface="Arial" pitchFamily="34" charset="0"/>
                </a:rPr>
                <a:t>314</a:t>
              </a:r>
              <a:endParaRPr lang="en-US" sz="1600" dirty="0">
                <a:latin typeface="Arial" pitchFamily="34" charset="0"/>
                <a:cs typeface="Arial" pitchFamily="34" charset="0"/>
              </a:endParaRPr>
            </a:p>
          </p:txBody>
        </p:sp>
        <p:sp>
          <p:nvSpPr>
            <p:cNvPr id="15" name="Rectangle 14"/>
            <p:cNvSpPr>
              <a:spLocks noChangeAspect="1"/>
            </p:cNvSpPr>
            <p:nvPr/>
          </p:nvSpPr>
          <p:spPr>
            <a:xfrm>
              <a:off x="518886" y="1881486"/>
              <a:ext cx="219456" cy="219456"/>
            </a:xfrm>
            <a:prstGeom prst="rect">
              <a:avLst/>
            </a:prstGeom>
            <a:solidFill>
              <a:schemeClr val="bg1">
                <a:lumMod val="85000"/>
                <a:alpha val="59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p:cNvGrpSpPr/>
          <p:nvPr/>
        </p:nvGrpSpPr>
        <p:grpSpPr>
          <a:xfrm>
            <a:off x="457200" y="2938046"/>
            <a:ext cx="8458200" cy="338554"/>
            <a:chOff x="457200" y="4287875"/>
            <a:chExt cx="8458200" cy="338554"/>
          </a:xfrm>
        </p:grpSpPr>
        <p:sp>
          <p:nvSpPr>
            <p:cNvPr id="18" name="TextBox 17"/>
            <p:cNvSpPr txBox="1"/>
            <p:nvPr/>
          </p:nvSpPr>
          <p:spPr>
            <a:xfrm>
              <a:off x="457200" y="4287875"/>
              <a:ext cx="8458200" cy="338554"/>
            </a:xfrm>
            <a:prstGeom prst="rect">
              <a:avLst/>
            </a:prstGeom>
            <a:solidFill>
              <a:srgbClr val="FCFBD4"/>
            </a:solidFill>
          </p:spPr>
          <p:txBody>
            <a:bodyPr wrap="square" rtlCol="0">
              <a:noAutofit/>
            </a:bodyPr>
            <a:lstStyle/>
            <a:p>
              <a:r>
                <a:rPr lang="en-US" sz="1600" b="1" dirty="0" smtClean="0">
                  <a:latin typeface="Arial" pitchFamily="34" charset="0"/>
                </a:rPr>
                <a:t>      Statistics                                              </a:t>
              </a:r>
              <a:endParaRPr lang="en-US" sz="1600" dirty="0">
                <a:latin typeface="Arial" pitchFamily="34" charset="0"/>
                <a:cs typeface="Arial" pitchFamily="34" charset="0"/>
              </a:endParaRPr>
            </a:p>
          </p:txBody>
        </p:sp>
        <p:grpSp>
          <p:nvGrpSpPr>
            <p:cNvPr id="19" name="Group 22"/>
            <p:cNvGrpSpPr/>
            <p:nvPr/>
          </p:nvGrpSpPr>
          <p:grpSpPr>
            <a:xfrm>
              <a:off x="533400" y="4343909"/>
              <a:ext cx="228600" cy="243105"/>
              <a:chOff x="533400" y="4343909"/>
              <a:chExt cx="228600" cy="243105"/>
            </a:xfrm>
          </p:grpSpPr>
          <p:sp>
            <p:nvSpPr>
              <p:cNvPr id="20" name="Rectangle 19"/>
              <p:cNvSpPr>
                <a:spLocks noChangeAspect="1"/>
              </p:cNvSpPr>
              <p:nvPr/>
            </p:nvSpPr>
            <p:spPr>
              <a:xfrm>
                <a:off x="533400" y="4343909"/>
                <a:ext cx="219456" cy="219456"/>
              </a:xfrm>
              <a:prstGeom prst="rect">
                <a:avLst/>
              </a:prstGeom>
              <a:solidFill>
                <a:schemeClr val="accent3">
                  <a:alpha val="59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a:spLocks noChangeAspect="1"/>
              </p:cNvSpPr>
              <p:nvPr/>
            </p:nvSpPr>
            <p:spPr>
              <a:xfrm>
                <a:off x="533400" y="4358414"/>
                <a:ext cx="228600" cy="228600"/>
              </a:xfrm>
              <a:prstGeom prst="rect">
                <a:avLst/>
              </a:prstGeom>
              <a:solidFill>
                <a:schemeClr val="accent3"/>
              </a:solidFill>
            </p:spPr>
            <p:txBody>
              <a:bodyPr wrap="none" lIns="0" tIns="0" rIns="0" bIns="0" anchor="ctr" anchorCtr="0">
                <a:noAutofit/>
              </a:bodyPr>
              <a:lstStyle/>
              <a:p>
                <a:r>
                  <a:rPr lang="en-US" sz="2000" b="1" dirty="0">
                    <a:solidFill>
                      <a:schemeClr val="bg1"/>
                    </a:solidFill>
                    <a:latin typeface="Wingdings" pitchFamily="2" charset="2"/>
                  </a:rPr>
                  <a:t>ü</a:t>
                </a:r>
              </a:p>
            </p:txBody>
          </p:sp>
        </p:grpSp>
      </p:grpSp>
      <p:sp>
        <p:nvSpPr>
          <p:cNvPr id="27" name="TextBox 26"/>
          <p:cNvSpPr txBox="1"/>
          <p:nvPr/>
        </p:nvSpPr>
        <p:spPr>
          <a:xfrm>
            <a:off x="3581400" y="2918024"/>
            <a:ext cx="5562600" cy="307777"/>
          </a:xfrm>
          <a:prstGeom prst="rect">
            <a:avLst/>
          </a:prstGeom>
          <a:noFill/>
        </p:spPr>
        <p:txBody>
          <a:bodyPr wrap="square" rtlCol="0">
            <a:spAutoFit/>
          </a:bodyPr>
          <a:lstStyle/>
          <a:p>
            <a:pPr lvl="0"/>
            <a:r>
              <a:rPr lang="en-US" sz="1400" b="1" dirty="0">
                <a:solidFill>
                  <a:prstClr val="black"/>
                </a:solidFill>
                <a:latin typeface="Arial" pitchFamily="34" charset="0"/>
                <a:cs typeface="Arial" pitchFamily="34" charset="0"/>
              </a:rPr>
              <a:t>BA </a:t>
            </a:r>
            <a:r>
              <a:rPr lang="en-US" sz="1400" b="1" dirty="0" smtClean="0">
                <a:solidFill>
                  <a:prstClr val="black"/>
                </a:solidFill>
                <a:latin typeface="Arial" pitchFamily="34" charset="0"/>
                <a:cs typeface="Arial" pitchFamily="34" charset="0"/>
              </a:rPr>
              <a:t>276     INTRO STAT INFERENCE     B+      2       2010 Winter</a:t>
            </a:r>
            <a:endParaRPr lang="en-US" sz="1400" b="1" dirty="0">
              <a:solidFill>
                <a:prstClr val="black"/>
              </a:solidFill>
              <a:latin typeface="Arial" pitchFamily="34" charset="0"/>
              <a:cs typeface="Arial" pitchFamily="34" charset="0"/>
            </a:endParaRPr>
          </a:p>
        </p:txBody>
      </p:sp>
      <p:sp>
        <p:nvSpPr>
          <p:cNvPr id="31" name="TextBox 30"/>
          <p:cNvSpPr txBox="1"/>
          <p:nvPr/>
        </p:nvSpPr>
        <p:spPr>
          <a:xfrm>
            <a:off x="457200" y="3566240"/>
            <a:ext cx="8458200" cy="262354"/>
          </a:xfrm>
          <a:prstGeom prst="rect">
            <a:avLst/>
          </a:prstGeom>
          <a:solidFill>
            <a:schemeClr val="tx2">
              <a:lumMod val="20000"/>
              <a:lumOff val="80000"/>
            </a:schemeClr>
          </a:solidFill>
        </p:spPr>
        <p:txBody>
          <a:bodyPr wrap="square" rtlCol="0" anchor="ctr" anchorCtr="0">
            <a:noAutofit/>
          </a:bodyPr>
          <a:lstStyle/>
          <a:p>
            <a:r>
              <a:rPr lang="en-US" sz="1400" b="1" dirty="0" smtClean="0">
                <a:solidFill>
                  <a:schemeClr val="tx2">
                    <a:lumMod val="75000"/>
                  </a:schemeClr>
                </a:solidFill>
                <a:latin typeface="Arial" pitchFamily="34" charset="0"/>
                <a:cs typeface="Arial" pitchFamily="34" charset="0"/>
              </a:rPr>
              <a:t>Exception By:  </a:t>
            </a:r>
            <a:r>
              <a:rPr lang="en-US" sz="1400" dirty="0" smtClean="0">
                <a:solidFill>
                  <a:schemeClr val="tx2">
                    <a:lumMod val="75000"/>
                  </a:schemeClr>
                </a:solidFill>
                <a:latin typeface="Arial" pitchFamily="34" charset="0"/>
                <a:cs typeface="Arial" pitchFamily="34" charset="0"/>
              </a:rPr>
              <a:t>Smith, John    </a:t>
            </a:r>
            <a:r>
              <a:rPr lang="en-US" sz="1400" b="1" dirty="0" smtClean="0">
                <a:solidFill>
                  <a:schemeClr val="tx2">
                    <a:lumMod val="75000"/>
                  </a:schemeClr>
                </a:solidFill>
                <a:latin typeface="Arial" pitchFamily="34" charset="0"/>
                <a:cs typeface="Arial" pitchFamily="34" charset="0"/>
              </a:rPr>
              <a:t>On:  </a:t>
            </a:r>
            <a:r>
              <a:rPr lang="en-US" sz="1400" dirty="0" smtClean="0">
                <a:solidFill>
                  <a:schemeClr val="tx2">
                    <a:lumMod val="75000"/>
                  </a:schemeClr>
                </a:solidFill>
                <a:latin typeface="Arial" pitchFamily="34" charset="0"/>
                <a:cs typeface="Arial" pitchFamily="34" charset="0"/>
              </a:rPr>
              <a:t>08/20/2010    </a:t>
            </a:r>
            <a:r>
              <a:rPr lang="en-US" sz="1400" b="1" dirty="0" smtClean="0">
                <a:solidFill>
                  <a:srgbClr val="C00000"/>
                </a:solidFill>
                <a:latin typeface="Arial" pitchFamily="34" charset="0"/>
                <a:cs typeface="Arial" pitchFamily="34" charset="0"/>
              </a:rPr>
              <a:t>Apply Here :</a:t>
            </a:r>
            <a:r>
              <a:rPr lang="en-US" sz="1400" b="1" dirty="0" smtClean="0">
                <a:solidFill>
                  <a:schemeClr val="tx2">
                    <a:lumMod val="75000"/>
                  </a:schemeClr>
                </a:solidFill>
                <a:latin typeface="Arial" pitchFamily="34" charset="0"/>
                <a:cs typeface="Arial" pitchFamily="34" charset="0"/>
              </a:rPr>
              <a:t> Apply BA 276 here</a:t>
            </a:r>
            <a:endParaRPr lang="en-US" sz="1400" b="1" dirty="0">
              <a:solidFill>
                <a:schemeClr val="tx2">
                  <a:lumMod val="75000"/>
                </a:schemeClr>
              </a:solidFill>
              <a:latin typeface="Arial" pitchFamily="34" charset="0"/>
              <a:cs typeface="Arial" pitchFamily="34" charset="0"/>
            </a:endParaRPr>
          </a:p>
        </p:txBody>
      </p:sp>
      <p:sp>
        <p:nvSpPr>
          <p:cNvPr id="32" name="TextBox 31"/>
          <p:cNvSpPr txBox="1"/>
          <p:nvPr/>
        </p:nvSpPr>
        <p:spPr>
          <a:xfrm>
            <a:off x="838200" y="4800600"/>
            <a:ext cx="7086600" cy="2339102"/>
          </a:xfrm>
          <a:prstGeom prst="rect">
            <a:avLst/>
          </a:prstGeom>
          <a:noFill/>
        </p:spPr>
        <p:txBody>
          <a:bodyPr wrap="square" rtlCol="0">
            <a:spAutoFit/>
          </a:bodyPr>
          <a:lstStyle/>
          <a:p>
            <a:pPr marL="800100" lvl="1" indent="-342900">
              <a:spcAft>
                <a:spcPts val="600"/>
              </a:spcAft>
              <a:buFont typeface="Arial" pitchFamily="34" charset="0"/>
              <a:buChar char="•"/>
            </a:pPr>
            <a:r>
              <a:rPr lang="en-US" b="1" dirty="0" smtClean="0"/>
              <a:t>Use to require that a course be applied to a rule </a:t>
            </a:r>
          </a:p>
          <a:p>
            <a:pPr marL="800100" lvl="1" indent="-342900">
              <a:spcAft>
                <a:spcPts val="600"/>
              </a:spcAft>
              <a:buFont typeface="Arial" pitchFamily="34" charset="0"/>
              <a:buChar char="•"/>
            </a:pPr>
            <a:r>
              <a:rPr lang="en-US" b="1" dirty="0" smtClean="0"/>
              <a:t>Will apply the course to the rule regardless of header rules</a:t>
            </a:r>
          </a:p>
          <a:p>
            <a:pPr marL="800100" lvl="1" indent="-342900">
              <a:spcAft>
                <a:spcPts val="600"/>
              </a:spcAft>
              <a:buFont typeface="Arial" pitchFamily="34" charset="0"/>
              <a:buChar char="•"/>
            </a:pPr>
            <a:r>
              <a:rPr lang="en-US" b="1" dirty="0" smtClean="0"/>
              <a:t>Is </a:t>
            </a:r>
            <a:r>
              <a:rPr lang="en-US" b="1" u="sng" dirty="0" smtClean="0"/>
              <a:t>inflexible </a:t>
            </a:r>
            <a:r>
              <a:rPr lang="en-US" b="1" dirty="0" smtClean="0"/>
              <a:t>– the course with the exception will not be applied to another rule unless the exception is removed</a:t>
            </a:r>
          </a:p>
          <a:p>
            <a:pPr marL="800100" lvl="1" indent="-342900">
              <a:spcAft>
                <a:spcPts val="600"/>
              </a:spcAft>
              <a:buFont typeface="Arial" pitchFamily="34" charset="0"/>
              <a:buChar char="•"/>
            </a:pPr>
            <a:r>
              <a:rPr lang="en-US" b="1" dirty="0" smtClean="0"/>
              <a:t>Use “WITH” fields to set criteria to use transfer courses, specific grades, titles, terms, Banner attributes, etc.</a:t>
            </a:r>
          </a:p>
          <a:p>
            <a:pPr marL="800100" lvl="1" indent="-342900">
              <a:buFont typeface="Arial" pitchFamily="34" charset="0"/>
              <a:buChar char="•"/>
            </a:pPr>
            <a:endParaRPr lang="en-US" b="1" dirty="0"/>
          </a:p>
        </p:txBody>
      </p:sp>
      <p:pic>
        <p:nvPicPr>
          <p:cNvPr id="2051" name="Picture 3"/>
          <p:cNvPicPr>
            <a:picLocks noChangeAspect="1" noChangeArrowheads="1"/>
          </p:cNvPicPr>
          <p:nvPr/>
        </p:nvPicPr>
        <p:blipFill>
          <a:blip r:embed="rId2" cstate="print"/>
          <a:srcRect/>
          <a:stretch>
            <a:fillRect/>
          </a:stretch>
        </p:blipFill>
        <p:spPr bwMode="auto">
          <a:xfrm>
            <a:off x="1875972" y="1000125"/>
            <a:ext cx="5381625" cy="1666875"/>
          </a:xfrm>
          <a:prstGeom prst="rect">
            <a:avLst/>
          </a:prstGeom>
          <a:noFill/>
          <a:ln w="12700">
            <a:solidFill>
              <a:schemeClr val="accent6"/>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blinds(horizontal)">
                                      <p:cBhvr>
                                        <p:cTn id="7" dur="500"/>
                                        <p:tgtEl>
                                          <p:spTgt spid="2051"/>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31"/>
                                        </p:tgtEl>
                                        <p:attrNameLst>
                                          <p:attrName>style.visibility</p:attrName>
                                        </p:attrNameLst>
                                      </p:cBhvr>
                                      <p:to>
                                        <p:strVal val="visible"/>
                                      </p:to>
                                    </p:set>
                                    <p:animEffect transition="in" filter="blinds(horizontal)">
                                      <p:cBhvr>
                                        <p:cTn id="11" dur="500"/>
                                        <p:tgtEl>
                                          <p:spTgt spid="31"/>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xit" presetSubtype="8" fill="hold" nodeType="clickEffect">
                                  <p:stCondLst>
                                    <p:cond delay="0"/>
                                  </p:stCondLst>
                                  <p:childTnLst>
                                    <p:anim calcmode="lin" valueType="num">
                                      <p:cBhvr additive="base">
                                        <p:cTn id="15" dur="2000"/>
                                        <p:tgtEl>
                                          <p:spTgt spid="13"/>
                                        </p:tgtEl>
                                        <p:attrNameLst>
                                          <p:attrName>ppt_x</p:attrName>
                                        </p:attrNameLst>
                                      </p:cBhvr>
                                      <p:tavLst>
                                        <p:tav tm="0">
                                          <p:val>
                                            <p:strVal val="ppt_x"/>
                                          </p:val>
                                        </p:tav>
                                        <p:tav tm="100000">
                                          <p:val>
                                            <p:strVal val="0-ppt_w/2"/>
                                          </p:val>
                                        </p:tav>
                                      </p:tavLst>
                                    </p:anim>
                                    <p:anim calcmode="lin" valueType="num">
                                      <p:cBhvr additive="base">
                                        <p:cTn id="16" dur="2000"/>
                                        <p:tgtEl>
                                          <p:spTgt spid="13"/>
                                        </p:tgtEl>
                                        <p:attrNameLst>
                                          <p:attrName>ppt_y</p:attrName>
                                        </p:attrNameLst>
                                      </p:cBhvr>
                                      <p:tavLst>
                                        <p:tav tm="0">
                                          <p:val>
                                            <p:strVal val="ppt_y"/>
                                          </p:val>
                                        </p:tav>
                                        <p:tav tm="100000">
                                          <p:val>
                                            <p:strVal val="ppt_y"/>
                                          </p:val>
                                        </p:tav>
                                      </p:tavLst>
                                    </p:anim>
                                    <p:set>
                                      <p:cBhvr>
                                        <p:cTn id="17" dur="1" fill="hold">
                                          <p:stCondLst>
                                            <p:cond delay="1999"/>
                                          </p:stCondLst>
                                        </p:cTn>
                                        <p:tgtEl>
                                          <p:spTgt spid="13"/>
                                        </p:tgtEl>
                                        <p:attrNameLst>
                                          <p:attrName>style.visibility</p:attrName>
                                        </p:attrNameLst>
                                      </p:cBhvr>
                                      <p:to>
                                        <p:strVal val="hidden"/>
                                      </p:to>
                                    </p:set>
                                  </p:childTnLst>
                                </p:cTn>
                              </p:par>
                              <p:par>
                                <p:cTn id="18" presetID="2" presetClass="entr" presetSubtype="2" fill="hold" nodeType="withEffect">
                                  <p:stCondLst>
                                    <p:cond delay="0"/>
                                  </p:stCondLst>
                                  <p:childTnLst>
                                    <p:set>
                                      <p:cBhvr>
                                        <p:cTn id="19" dur="1" fill="hold">
                                          <p:stCondLst>
                                            <p:cond delay="0"/>
                                          </p:stCondLst>
                                        </p:cTn>
                                        <p:tgtEl>
                                          <p:spTgt spid="17"/>
                                        </p:tgtEl>
                                        <p:attrNameLst>
                                          <p:attrName>style.visibility</p:attrName>
                                        </p:attrNameLst>
                                      </p:cBhvr>
                                      <p:to>
                                        <p:strVal val="visible"/>
                                      </p:to>
                                    </p:set>
                                    <p:anim calcmode="lin" valueType="num">
                                      <p:cBhvr additive="base">
                                        <p:cTn id="20" dur="2000" fill="hold"/>
                                        <p:tgtEl>
                                          <p:spTgt spid="17"/>
                                        </p:tgtEl>
                                        <p:attrNameLst>
                                          <p:attrName>ppt_x</p:attrName>
                                        </p:attrNameLst>
                                      </p:cBhvr>
                                      <p:tavLst>
                                        <p:tav tm="0">
                                          <p:val>
                                            <p:strVal val="1+#ppt_w/2"/>
                                          </p:val>
                                        </p:tav>
                                        <p:tav tm="100000">
                                          <p:val>
                                            <p:strVal val="#ppt_x"/>
                                          </p:val>
                                        </p:tav>
                                      </p:tavLst>
                                    </p:anim>
                                    <p:anim calcmode="lin" valueType="num">
                                      <p:cBhvr additive="base">
                                        <p:cTn id="21" dur="2000" fill="hold"/>
                                        <p:tgtEl>
                                          <p:spTgt spid="17"/>
                                        </p:tgtEl>
                                        <p:attrNameLst>
                                          <p:attrName>ppt_y</p:attrName>
                                        </p:attrNameLst>
                                      </p:cBhvr>
                                      <p:tavLst>
                                        <p:tav tm="0">
                                          <p:val>
                                            <p:strVal val="#ppt_y"/>
                                          </p:val>
                                        </p:tav>
                                        <p:tav tm="100000">
                                          <p:val>
                                            <p:strVal val="#ppt_y"/>
                                          </p:val>
                                        </p:tav>
                                      </p:tavLst>
                                    </p:anim>
                                  </p:childTnLst>
                                </p:cTn>
                              </p:par>
                            </p:childTnLst>
                          </p:cTn>
                        </p:par>
                        <p:par>
                          <p:cTn id="22" fill="hold">
                            <p:stCondLst>
                              <p:cond delay="2000"/>
                            </p:stCondLst>
                            <p:childTnLst>
                              <p:par>
                                <p:cTn id="23" presetID="3" presetClass="entr" presetSubtype="10" fill="hold" grpId="0" nodeType="after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blinds(horizontal)">
                                      <p:cBhvr>
                                        <p:cTn id="25" dur="2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0"/>
            <a:ext cx="9144000" cy="548640"/>
          </a:xfrm>
          <a:solidFill>
            <a:srgbClr val="875E3D"/>
          </a:solidFill>
          <a:ln>
            <a:noFill/>
          </a:ln>
        </p:spPr>
        <p:txBody>
          <a:bodyPr>
            <a:normAutofit fontScale="90000"/>
          </a:bodyPr>
          <a:lstStyle/>
          <a:p>
            <a:r>
              <a:rPr lang="en-US" dirty="0" smtClean="0">
                <a:solidFill>
                  <a:schemeClr val="bg1"/>
                </a:solidFill>
              </a:rPr>
              <a:t>Option 2: Also Allow</a:t>
            </a:r>
            <a:endParaRPr lang="en-US" dirty="0">
              <a:solidFill>
                <a:schemeClr val="bg1"/>
              </a:solidFill>
            </a:endParaRPr>
          </a:p>
        </p:txBody>
      </p:sp>
      <p:sp>
        <p:nvSpPr>
          <p:cNvPr id="10" name="TextBox 9"/>
          <p:cNvSpPr txBox="1"/>
          <p:nvPr/>
        </p:nvSpPr>
        <p:spPr>
          <a:xfrm>
            <a:off x="457200" y="3235589"/>
            <a:ext cx="8458200" cy="338554"/>
          </a:xfrm>
          <a:prstGeom prst="rect">
            <a:avLst/>
          </a:prstGeom>
          <a:solidFill>
            <a:schemeClr val="accent4">
              <a:lumMod val="20000"/>
              <a:lumOff val="80000"/>
            </a:schemeClr>
          </a:solidFill>
        </p:spPr>
        <p:txBody>
          <a:bodyPr wrap="square" rtlCol="0">
            <a:noAutofit/>
          </a:bodyPr>
          <a:lstStyle/>
          <a:p>
            <a:r>
              <a:rPr lang="en-US" sz="1400" dirty="0" smtClean="0">
                <a:solidFill>
                  <a:schemeClr val="accent4">
                    <a:lumMod val="75000"/>
                  </a:schemeClr>
                </a:solidFill>
                <a:latin typeface="Arial" pitchFamily="34" charset="0"/>
                <a:cs typeface="Arial" pitchFamily="34" charset="0"/>
              </a:rPr>
              <a:t>                                       Requirement:   </a:t>
            </a:r>
            <a:r>
              <a:rPr lang="en-US" sz="1600" dirty="0" smtClean="0">
                <a:latin typeface="Arial" pitchFamily="34" charset="0"/>
                <a:cs typeface="Arial" pitchFamily="34" charset="0"/>
              </a:rPr>
              <a:t>1 Classes in ST 314</a:t>
            </a:r>
            <a:endParaRPr lang="en-US" sz="1600" dirty="0">
              <a:latin typeface="Arial" pitchFamily="34" charset="0"/>
              <a:cs typeface="Arial" pitchFamily="34" charset="0"/>
            </a:endParaRPr>
          </a:p>
        </p:txBody>
      </p:sp>
      <p:sp>
        <p:nvSpPr>
          <p:cNvPr id="14" name="TextBox 13"/>
          <p:cNvSpPr txBox="1"/>
          <p:nvPr/>
        </p:nvSpPr>
        <p:spPr>
          <a:xfrm>
            <a:off x="457200" y="4302389"/>
            <a:ext cx="8458200" cy="338554"/>
          </a:xfrm>
          <a:prstGeom prst="rect">
            <a:avLst/>
          </a:prstGeom>
          <a:solidFill>
            <a:schemeClr val="accent4">
              <a:lumMod val="20000"/>
              <a:lumOff val="80000"/>
            </a:schemeClr>
          </a:solidFill>
        </p:spPr>
        <p:txBody>
          <a:bodyPr wrap="square" rtlCol="0">
            <a:noAutofit/>
          </a:bodyPr>
          <a:lstStyle/>
          <a:p>
            <a:r>
              <a:rPr lang="en-US" sz="1400" dirty="0" smtClean="0">
                <a:solidFill>
                  <a:schemeClr val="accent4">
                    <a:lumMod val="75000"/>
                  </a:schemeClr>
                </a:solidFill>
                <a:latin typeface="Arial" pitchFamily="34" charset="0"/>
                <a:cs typeface="Arial" pitchFamily="34" charset="0"/>
              </a:rPr>
              <a:t>                                       Requirement:   </a:t>
            </a:r>
            <a:r>
              <a:rPr lang="en-US" sz="1600" dirty="0" smtClean="0">
                <a:latin typeface="Arial" pitchFamily="34" charset="0"/>
                <a:cs typeface="Arial" pitchFamily="34" charset="0"/>
              </a:rPr>
              <a:t>1 Classes in BA 275, 276 (</a:t>
            </a:r>
            <a:r>
              <a:rPr lang="en-US" sz="1600" dirty="0" err="1" smtClean="0">
                <a:latin typeface="Arial" pitchFamily="34" charset="0"/>
                <a:cs typeface="Arial" pitchFamily="34" charset="0"/>
              </a:rPr>
              <a:t>HideFromAdvice</a:t>
            </a:r>
            <a:r>
              <a:rPr lang="en-US" sz="1600" dirty="0" smtClean="0">
                <a:latin typeface="Arial" pitchFamily="34" charset="0"/>
                <a:cs typeface="Arial" pitchFamily="34" charset="0"/>
              </a:rPr>
              <a:t>)</a:t>
            </a:r>
            <a:endParaRPr lang="en-US" sz="1600" dirty="0">
              <a:latin typeface="Arial" pitchFamily="34" charset="0"/>
              <a:cs typeface="Arial" pitchFamily="34" charset="0"/>
            </a:endParaRPr>
          </a:p>
        </p:txBody>
      </p:sp>
      <p:grpSp>
        <p:nvGrpSpPr>
          <p:cNvPr id="3" name="Group 33"/>
          <p:cNvGrpSpPr/>
          <p:nvPr/>
        </p:nvGrpSpPr>
        <p:grpSpPr>
          <a:xfrm>
            <a:off x="457200" y="3971095"/>
            <a:ext cx="8458200" cy="338554"/>
            <a:chOff x="457200" y="2578826"/>
            <a:chExt cx="8458200" cy="338554"/>
          </a:xfrm>
        </p:grpSpPr>
        <p:sp>
          <p:nvSpPr>
            <p:cNvPr id="8" name="TextBox 7"/>
            <p:cNvSpPr txBox="1"/>
            <p:nvPr/>
          </p:nvSpPr>
          <p:spPr>
            <a:xfrm>
              <a:off x="457200" y="2578826"/>
              <a:ext cx="8458200" cy="338554"/>
            </a:xfrm>
            <a:prstGeom prst="rect">
              <a:avLst/>
            </a:prstGeom>
            <a:solidFill>
              <a:srgbClr val="FDE4CF"/>
            </a:solidFill>
          </p:spPr>
          <p:txBody>
            <a:bodyPr wrap="square" rtlCol="0">
              <a:noAutofit/>
            </a:bodyPr>
            <a:lstStyle/>
            <a:p>
              <a:r>
                <a:rPr lang="en-US" sz="1600" b="1" dirty="0" smtClean="0">
                  <a:latin typeface="Arial" pitchFamily="34" charset="0"/>
                </a:rPr>
                <a:t>     Quant Business Methods        </a:t>
              </a:r>
              <a:r>
                <a:rPr lang="en-US" sz="1400" dirty="0" smtClean="0">
                  <a:solidFill>
                    <a:schemeClr val="accent2">
                      <a:lumMod val="75000"/>
                    </a:schemeClr>
                  </a:solidFill>
                  <a:latin typeface="Arial" pitchFamily="34" charset="0"/>
                  <a:cs typeface="Arial" pitchFamily="34" charset="0"/>
                </a:rPr>
                <a:t>Still Needed: </a:t>
              </a:r>
              <a:r>
                <a:rPr lang="en-US" sz="1600" b="1" dirty="0" smtClean="0">
                  <a:latin typeface="Arial" pitchFamily="34" charset="0"/>
                  <a:cs typeface="Arial" pitchFamily="34" charset="0"/>
                </a:rPr>
                <a:t>1 </a:t>
              </a:r>
              <a:r>
                <a:rPr lang="en-US" sz="1600" dirty="0" smtClean="0">
                  <a:latin typeface="Arial" pitchFamily="34" charset="0"/>
                  <a:cs typeface="Arial" pitchFamily="34" charset="0"/>
                </a:rPr>
                <a:t>Class in BA 275</a:t>
              </a:r>
              <a:endParaRPr lang="en-US" sz="1600" dirty="0">
                <a:latin typeface="Arial" pitchFamily="34" charset="0"/>
                <a:cs typeface="Arial" pitchFamily="34" charset="0"/>
              </a:endParaRPr>
            </a:p>
          </p:txBody>
        </p:sp>
        <p:sp>
          <p:nvSpPr>
            <p:cNvPr id="17" name="Rectangle 16"/>
            <p:cNvSpPr>
              <a:spLocks noChangeAspect="1"/>
            </p:cNvSpPr>
            <p:nvPr/>
          </p:nvSpPr>
          <p:spPr>
            <a:xfrm>
              <a:off x="511629" y="2641599"/>
              <a:ext cx="219456" cy="219456"/>
            </a:xfrm>
            <a:prstGeom prst="rect">
              <a:avLst/>
            </a:prstGeom>
            <a:solidFill>
              <a:schemeClr val="bg1">
                <a:lumMod val="85000"/>
                <a:alpha val="59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1"/>
          <p:cNvGrpSpPr/>
          <p:nvPr/>
        </p:nvGrpSpPr>
        <p:grpSpPr>
          <a:xfrm>
            <a:off x="457200" y="2895600"/>
            <a:ext cx="8458200" cy="338554"/>
            <a:chOff x="457200" y="1828800"/>
            <a:chExt cx="8458200" cy="338554"/>
          </a:xfrm>
        </p:grpSpPr>
        <p:sp>
          <p:nvSpPr>
            <p:cNvPr id="7" name="TextBox 6"/>
            <p:cNvSpPr txBox="1"/>
            <p:nvPr/>
          </p:nvSpPr>
          <p:spPr>
            <a:xfrm>
              <a:off x="457200" y="1828800"/>
              <a:ext cx="8458200" cy="338554"/>
            </a:xfrm>
            <a:prstGeom prst="rect">
              <a:avLst/>
            </a:prstGeom>
            <a:solidFill>
              <a:srgbClr val="FDE4CF"/>
            </a:solidFill>
          </p:spPr>
          <p:txBody>
            <a:bodyPr wrap="square" rtlCol="0">
              <a:noAutofit/>
            </a:bodyPr>
            <a:lstStyle/>
            <a:p>
              <a:r>
                <a:rPr lang="en-US" sz="1600" b="1" dirty="0" smtClean="0">
                  <a:latin typeface="Arial" pitchFamily="34" charset="0"/>
                </a:rPr>
                <a:t>     Statistics   </a:t>
              </a:r>
              <a:r>
                <a:rPr lang="en-US" sz="1600" dirty="0" smtClean="0">
                  <a:latin typeface="Arial Black" pitchFamily="34" charset="0"/>
                </a:rPr>
                <a:t>                          </a:t>
              </a:r>
              <a:r>
                <a:rPr lang="en-US" sz="1400" dirty="0" smtClean="0">
                  <a:solidFill>
                    <a:schemeClr val="accent2">
                      <a:lumMod val="75000"/>
                    </a:schemeClr>
                  </a:solidFill>
                  <a:latin typeface="Arial" pitchFamily="34" charset="0"/>
                  <a:cs typeface="Arial" pitchFamily="34" charset="0"/>
                </a:rPr>
                <a:t>Still Needed: </a:t>
              </a:r>
              <a:r>
                <a:rPr lang="en-US" sz="1600" b="1" dirty="0" smtClean="0">
                  <a:latin typeface="Arial" pitchFamily="34" charset="0"/>
                  <a:cs typeface="Arial" pitchFamily="34" charset="0"/>
                </a:rPr>
                <a:t>1 </a:t>
              </a:r>
              <a:r>
                <a:rPr lang="en-US" sz="1600" dirty="0" smtClean="0">
                  <a:latin typeface="Arial" pitchFamily="34" charset="0"/>
                  <a:cs typeface="Arial" pitchFamily="34" charset="0"/>
                </a:rPr>
                <a:t>Class in </a:t>
              </a:r>
              <a:r>
                <a:rPr lang="en-US" sz="1600" b="1" dirty="0" smtClean="0">
                  <a:latin typeface="Arial" pitchFamily="34" charset="0"/>
                  <a:cs typeface="Arial" pitchFamily="34" charset="0"/>
                </a:rPr>
                <a:t>ST </a:t>
              </a:r>
              <a:r>
                <a:rPr lang="en-US" sz="1600" dirty="0" smtClean="0">
                  <a:latin typeface="Arial" pitchFamily="34" charset="0"/>
                  <a:cs typeface="Arial" pitchFamily="34" charset="0"/>
                </a:rPr>
                <a:t>314</a:t>
              </a:r>
              <a:endParaRPr lang="en-US" sz="1600" dirty="0">
                <a:latin typeface="Arial" pitchFamily="34" charset="0"/>
                <a:cs typeface="Arial" pitchFamily="34" charset="0"/>
              </a:endParaRPr>
            </a:p>
          </p:txBody>
        </p:sp>
        <p:sp>
          <p:nvSpPr>
            <p:cNvPr id="19" name="Rectangle 18"/>
            <p:cNvSpPr>
              <a:spLocks noChangeAspect="1"/>
            </p:cNvSpPr>
            <p:nvPr/>
          </p:nvSpPr>
          <p:spPr>
            <a:xfrm>
              <a:off x="518886" y="1881486"/>
              <a:ext cx="219456" cy="219456"/>
            </a:xfrm>
            <a:prstGeom prst="rect">
              <a:avLst/>
            </a:prstGeom>
            <a:solidFill>
              <a:schemeClr val="bg1">
                <a:lumMod val="85000"/>
                <a:alpha val="59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1" name="TextBox 20"/>
          <p:cNvSpPr txBox="1"/>
          <p:nvPr/>
        </p:nvSpPr>
        <p:spPr>
          <a:xfrm>
            <a:off x="1828800" y="3886200"/>
            <a:ext cx="228600" cy="369332"/>
          </a:xfrm>
          <a:prstGeom prst="rect">
            <a:avLst/>
          </a:prstGeom>
          <a:noFill/>
        </p:spPr>
        <p:txBody>
          <a:bodyPr wrap="square" rtlCol="0">
            <a:spAutoFit/>
          </a:bodyPr>
          <a:lstStyle/>
          <a:p>
            <a:endParaRPr lang="en-US" dirty="0">
              <a:latin typeface="Wingdings 3" pitchFamily="18" charset="2"/>
            </a:endParaRPr>
          </a:p>
        </p:txBody>
      </p:sp>
      <p:grpSp>
        <p:nvGrpSpPr>
          <p:cNvPr id="5" name="Group 23"/>
          <p:cNvGrpSpPr/>
          <p:nvPr/>
        </p:nvGrpSpPr>
        <p:grpSpPr>
          <a:xfrm>
            <a:off x="457200" y="2895600"/>
            <a:ext cx="8458200" cy="338554"/>
            <a:chOff x="457200" y="4245429"/>
            <a:chExt cx="8458200" cy="338554"/>
          </a:xfrm>
        </p:grpSpPr>
        <p:sp>
          <p:nvSpPr>
            <p:cNvPr id="16" name="TextBox 15"/>
            <p:cNvSpPr txBox="1"/>
            <p:nvPr/>
          </p:nvSpPr>
          <p:spPr>
            <a:xfrm>
              <a:off x="457200" y="4245429"/>
              <a:ext cx="8458200" cy="338554"/>
            </a:xfrm>
            <a:prstGeom prst="rect">
              <a:avLst/>
            </a:prstGeom>
            <a:solidFill>
              <a:srgbClr val="FCFBD4"/>
            </a:solidFill>
          </p:spPr>
          <p:txBody>
            <a:bodyPr wrap="square" rtlCol="0">
              <a:noAutofit/>
            </a:bodyPr>
            <a:lstStyle/>
            <a:p>
              <a:r>
                <a:rPr lang="en-US" sz="1600" b="1" dirty="0" smtClean="0">
                  <a:latin typeface="Arial" pitchFamily="34" charset="0"/>
                </a:rPr>
                <a:t>      Statistics                                              </a:t>
              </a:r>
              <a:endParaRPr lang="en-US" sz="1600" dirty="0">
                <a:latin typeface="Arial" pitchFamily="34" charset="0"/>
                <a:cs typeface="Arial" pitchFamily="34" charset="0"/>
              </a:endParaRPr>
            </a:p>
          </p:txBody>
        </p:sp>
        <p:grpSp>
          <p:nvGrpSpPr>
            <p:cNvPr id="6" name="Group 22"/>
            <p:cNvGrpSpPr/>
            <p:nvPr/>
          </p:nvGrpSpPr>
          <p:grpSpPr>
            <a:xfrm>
              <a:off x="533400" y="4321629"/>
              <a:ext cx="228600" cy="228600"/>
              <a:chOff x="533400" y="4321629"/>
              <a:chExt cx="228600" cy="228600"/>
            </a:xfrm>
          </p:grpSpPr>
          <p:sp>
            <p:nvSpPr>
              <p:cNvPr id="20" name="Rectangle 19"/>
              <p:cNvSpPr>
                <a:spLocks noChangeAspect="1"/>
              </p:cNvSpPr>
              <p:nvPr/>
            </p:nvSpPr>
            <p:spPr>
              <a:xfrm>
                <a:off x="533400" y="4321629"/>
                <a:ext cx="219456" cy="219456"/>
              </a:xfrm>
              <a:prstGeom prst="rect">
                <a:avLst/>
              </a:prstGeom>
              <a:solidFill>
                <a:schemeClr val="accent3">
                  <a:alpha val="59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a:spLocks noChangeAspect="1"/>
              </p:cNvSpPr>
              <p:nvPr/>
            </p:nvSpPr>
            <p:spPr>
              <a:xfrm>
                <a:off x="533400" y="4321629"/>
                <a:ext cx="228600" cy="228600"/>
              </a:xfrm>
              <a:prstGeom prst="rect">
                <a:avLst/>
              </a:prstGeom>
              <a:solidFill>
                <a:schemeClr val="accent3"/>
              </a:solidFill>
            </p:spPr>
            <p:txBody>
              <a:bodyPr wrap="none" lIns="0" tIns="0" rIns="0" bIns="0" anchor="ctr" anchorCtr="0">
                <a:noAutofit/>
              </a:bodyPr>
              <a:lstStyle/>
              <a:p>
                <a:r>
                  <a:rPr lang="en-US" sz="2000" b="1" dirty="0">
                    <a:solidFill>
                      <a:schemeClr val="bg1"/>
                    </a:solidFill>
                    <a:latin typeface="Wingdings" pitchFamily="2" charset="2"/>
                  </a:rPr>
                  <a:t>ü</a:t>
                </a:r>
              </a:p>
            </p:txBody>
          </p:sp>
        </p:grpSp>
      </p:grpSp>
      <p:grpSp>
        <p:nvGrpSpPr>
          <p:cNvPr id="9" name="Group 24"/>
          <p:cNvGrpSpPr/>
          <p:nvPr/>
        </p:nvGrpSpPr>
        <p:grpSpPr>
          <a:xfrm>
            <a:off x="449943" y="3962400"/>
            <a:ext cx="8458200" cy="338554"/>
            <a:chOff x="457200" y="4129320"/>
            <a:chExt cx="8458200" cy="338554"/>
          </a:xfrm>
        </p:grpSpPr>
        <p:sp>
          <p:nvSpPr>
            <p:cNvPr id="26" name="TextBox 25"/>
            <p:cNvSpPr txBox="1"/>
            <p:nvPr/>
          </p:nvSpPr>
          <p:spPr>
            <a:xfrm>
              <a:off x="457200" y="4129320"/>
              <a:ext cx="8458200" cy="338554"/>
            </a:xfrm>
            <a:prstGeom prst="rect">
              <a:avLst/>
            </a:prstGeom>
            <a:solidFill>
              <a:srgbClr val="FCFBD4"/>
            </a:solidFill>
          </p:spPr>
          <p:txBody>
            <a:bodyPr wrap="square" rtlCol="0">
              <a:noAutofit/>
            </a:bodyPr>
            <a:lstStyle/>
            <a:p>
              <a:r>
                <a:rPr lang="en-US" sz="1600" b="1" dirty="0" smtClean="0">
                  <a:latin typeface="Arial" pitchFamily="34" charset="0"/>
                </a:rPr>
                <a:t>      Quant Business Methods                                             </a:t>
              </a:r>
              <a:endParaRPr lang="en-US" sz="1600" dirty="0">
                <a:latin typeface="Arial" pitchFamily="34" charset="0"/>
                <a:cs typeface="Arial" pitchFamily="34" charset="0"/>
              </a:endParaRPr>
            </a:p>
          </p:txBody>
        </p:sp>
        <p:grpSp>
          <p:nvGrpSpPr>
            <p:cNvPr id="11" name="Group 22"/>
            <p:cNvGrpSpPr/>
            <p:nvPr/>
          </p:nvGrpSpPr>
          <p:grpSpPr>
            <a:xfrm>
              <a:off x="533400" y="4205520"/>
              <a:ext cx="228600" cy="228600"/>
              <a:chOff x="533400" y="4205520"/>
              <a:chExt cx="228600" cy="228600"/>
            </a:xfrm>
          </p:grpSpPr>
          <p:sp>
            <p:nvSpPr>
              <p:cNvPr id="28" name="Rectangle 27"/>
              <p:cNvSpPr>
                <a:spLocks noChangeAspect="1"/>
              </p:cNvSpPr>
              <p:nvPr/>
            </p:nvSpPr>
            <p:spPr>
              <a:xfrm>
                <a:off x="533400" y="4205520"/>
                <a:ext cx="219456" cy="219456"/>
              </a:xfrm>
              <a:prstGeom prst="rect">
                <a:avLst/>
              </a:prstGeom>
              <a:solidFill>
                <a:schemeClr val="accent3">
                  <a:alpha val="59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a:spLocks noChangeAspect="1"/>
              </p:cNvSpPr>
              <p:nvPr/>
            </p:nvSpPr>
            <p:spPr>
              <a:xfrm>
                <a:off x="533400" y="4205520"/>
                <a:ext cx="228600" cy="228600"/>
              </a:xfrm>
              <a:prstGeom prst="rect">
                <a:avLst/>
              </a:prstGeom>
              <a:solidFill>
                <a:schemeClr val="accent3"/>
              </a:solidFill>
            </p:spPr>
            <p:txBody>
              <a:bodyPr wrap="none" lIns="0" tIns="0" rIns="0" bIns="0" anchor="ctr" anchorCtr="0">
                <a:noAutofit/>
              </a:bodyPr>
              <a:lstStyle/>
              <a:p>
                <a:r>
                  <a:rPr lang="en-US" sz="2000" b="1" dirty="0">
                    <a:solidFill>
                      <a:schemeClr val="bg1"/>
                    </a:solidFill>
                    <a:latin typeface="Wingdings" pitchFamily="2" charset="2"/>
                  </a:rPr>
                  <a:t>ü</a:t>
                </a:r>
              </a:p>
            </p:txBody>
          </p:sp>
        </p:grpSp>
      </p:grpSp>
      <p:sp>
        <p:nvSpPr>
          <p:cNvPr id="30" name="TextBox 29"/>
          <p:cNvSpPr txBox="1"/>
          <p:nvPr/>
        </p:nvSpPr>
        <p:spPr>
          <a:xfrm>
            <a:off x="3581400" y="2918024"/>
            <a:ext cx="5562600" cy="307777"/>
          </a:xfrm>
          <a:prstGeom prst="rect">
            <a:avLst/>
          </a:prstGeom>
          <a:noFill/>
        </p:spPr>
        <p:txBody>
          <a:bodyPr wrap="square" rtlCol="0">
            <a:spAutoFit/>
          </a:bodyPr>
          <a:lstStyle/>
          <a:p>
            <a:pPr lvl="0"/>
            <a:r>
              <a:rPr lang="en-US" sz="1400" b="1" dirty="0">
                <a:solidFill>
                  <a:prstClr val="black"/>
                </a:solidFill>
                <a:latin typeface="Arial" pitchFamily="34" charset="0"/>
                <a:cs typeface="Arial" pitchFamily="34" charset="0"/>
              </a:rPr>
              <a:t>BA </a:t>
            </a:r>
            <a:r>
              <a:rPr lang="en-US" sz="1400" b="1" dirty="0" smtClean="0">
                <a:solidFill>
                  <a:prstClr val="black"/>
                </a:solidFill>
                <a:latin typeface="Arial" pitchFamily="34" charset="0"/>
                <a:cs typeface="Arial" pitchFamily="34" charset="0"/>
              </a:rPr>
              <a:t>276     INTRO STAT INFERENCE     B+      2       2010 Winter</a:t>
            </a:r>
            <a:endParaRPr lang="en-US" sz="1400" b="1" dirty="0">
              <a:solidFill>
                <a:prstClr val="black"/>
              </a:solidFill>
              <a:latin typeface="Arial" pitchFamily="34" charset="0"/>
              <a:cs typeface="Arial" pitchFamily="34" charset="0"/>
            </a:endParaRPr>
          </a:p>
        </p:txBody>
      </p:sp>
      <p:sp>
        <p:nvSpPr>
          <p:cNvPr id="31" name="TextBox 30"/>
          <p:cNvSpPr txBox="1"/>
          <p:nvPr/>
        </p:nvSpPr>
        <p:spPr>
          <a:xfrm>
            <a:off x="3581400" y="2892623"/>
            <a:ext cx="5562600" cy="307777"/>
          </a:xfrm>
          <a:prstGeom prst="rect">
            <a:avLst/>
          </a:prstGeom>
          <a:noFill/>
        </p:spPr>
        <p:txBody>
          <a:bodyPr wrap="square" rtlCol="0">
            <a:spAutoFit/>
          </a:bodyPr>
          <a:lstStyle/>
          <a:p>
            <a:pPr lvl="0"/>
            <a:r>
              <a:rPr lang="en-US" sz="1400" b="1" dirty="0" smtClean="0">
                <a:solidFill>
                  <a:prstClr val="black"/>
                </a:solidFill>
                <a:latin typeface="Arial" pitchFamily="34" charset="0"/>
                <a:cs typeface="Arial" pitchFamily="34" charset="0"/>
              </a:rPr>
              <a:t>ST 314     INTRO STAT ENGINEERS      A       3       2010 Spring</a:t>
            </a:r>
            <a:endParaRPr lang="en-US" sz="1400" b="1" dirty="0">
              <a:solidFill>
                <a:prstClr val="black"/>
              </a:solidFill>
              <a:latin typeface="Arial" pitchFamily="34" charset="0"/>
              <a:cs typeface="Arial" pitchFamily="34" charset="0"/>
            </a:endParaRPr>
          </a:p>
        </p:txBody>
      </p:sp>
      <p:sp>
        <p:nvSpPr>
          <p:cNvPr id="36" name="TextBox 35"/>
          <p:cNvSpPr txBox="1"/>
          <p:nvPr/>
        </p:nvSpPr>
        <p:spPr>
          <a:xfrm>
            <a:off x="3581400" y="3962400"/>
            <a:ext cx="5562600" cy="307777"/>
          </a:xfrm>
          <a:prstGeom prst="rect">
            <a:avLst/>
          </a:prstGeom>
          <a:noFill/>
        </p:spPr>
        <p:txBody>
          <a:bodyPr wrap="square" rtlCol="0">
            <a:spAutoFit/>
          </a:bodyPr>
          <a:lstStyle/>
          <a:p>
            <a:pPr lvl="0"/>
            <a:r>
              <a:rPr lang="en-US" sz="1400" b="1" dirty="0">
                <a:solidFill>
                  <a:prstClr val="black"/>
                </a:solidFill>
                <a:latin typeface="Arial" pitchFamily="34" charset="0"/>
                <a:cs typeface="Arial" pitchFamily="34" charset="0"/>
              </a:rPr>
              <a:t>BA </a:t>
            </a:r>
            <a:r>
              <a:rPr lang="en-US" sz="1400" b="1" dirty="0" smtClean="0">
                <a:solidFill>
                  <a:prstClr val="black"/>
                </a:solidFill>
                <a:latin typeface="Arial" pitchFamily="34" charset="0"/>
                <a:cs typeface="Arial" pitchFamily="34" charset="0"/>
              </a:rPr>
              <a:t>276     INTRO STAT INFERENCE     B+      2       2010 Winter</a:t>
            </a:r>
            <a:endParaRPr lang="en-US" sz="1400" b="1" dirty="0">
              <a:solidFill>
                <a:prstClr val="black"/>
              </a:solidFill>
              <a:latin typeface="Arial" pitchFamily="34" charset="0"/>
              <a:cs typeface="Arial" pitchFamily="34" charset="0"/>
            </a:endParaRPr>
          </a:p>
        </p:txBody>
      </p:sp>
      <p:pic>
        <p:nvPicPr>
          <p:cNvPr id="1027" name="Picture 3"/>
          <p:cNvPicPr>
            <a:picLocks noChangeAspect="1" noChangeArrowheads="1"/>
          </p:cNvPicPr>
          <p:nvPr/>
        </p:nvPicPr>
        <p:blipFill>
          <a:blip r:embed="rId3" cstate="print"/>
          <a:srcRect/>
          <a:stretch>
            <a:fillRect/>
          </a:stretch>
        </p:blipFill>
        <p:spPr bwMode="auto">
          <a:xfrm>
            <a:off x="1870983" y="990600"/>
            <a:ext cx="5400675" cy="1647825"/>
          </a:xfrm>
          <a:prstGeom prst="rect">
            <a:avLst/>
          </a:prstGeom>
          <a:noFill/>
          <a:ln w="12700">
            <a:solidFill>
              <a:schemeClr val="accent6"/>
            </a:solidFill>
            <a:miter lim="800000"/>
            <a:headEnd/>
            <a:tailEnd/>
          </a:ln>
        </p:spPr>
      </p:pic>
      <p:sp>
        <p:nvSpPr>
          <p:cNvPr id="41" name="TextBox 40"/>
          <p:cNvSpPr txBox="1"/>
          <p:nvPr/>
        </p:nvSpPr>
        <p:spPr>
          <a:xfrm>
            <a:off x="449943" y="3547646"/>
            <a:ext cx="8458200" cy="262354"/>
          </a:xfrm>
          <a:prstGeom prst="rect">
            <a:avLst/>
          </a:prstGeom>
          <a:solidFill>
            <a:schemeClr val="tx2">
              <a:lumMod val="20000"/>
              <a:lumOff val="80000"/>
            </a:schemeClr>
          </a:solidFill>
        </p:spPr>
        <p:txBody>
          <a:bodyPr wrap="square" rtlCol="0" anchor="ctr" anchorCtr="0">
            <a:noAutofit/>
          </a:bodyPr>
          <a:lstStyle/>
          <a:p>
            <a:r>
              <a:rPr lang="en-US" sz="1400" b="1" dirty="0" smtClean="0">
                <a:solidFill>
                  <a:schemeClr val="tx2">
                    <a:lumMod val="75000"/>
                  </a:schemeClr>
                </a:solidFill>
                <a:latin typeface="Arial" pitchFamily="34" charset="0"/>
                <a:cs typeface="Arial" pitchFamily="34" charset="0"/>
              </a:rPr>
              <a:t>Exception By:  </a:t>
            </a:r>
            <a:r>
              <a:rPr lang="en-US" sz="1400" dirty="0" smtClean="0">
                <a:solidFill>
                  <a:schemeClr val="tx2">
                    <a:lumMod val="75000"/>
                  </a:schemeClr>
                </a:solidFill>
                <a:latin typeface="Arial" pitchFamily="34" charset="0"/>
                <a:cs typeface="Arial" pitchFamily="34" charset="0"/>
              </a:rPr>
              <a:t>Smith, John    </a:t>
            </a:r>
            <a:r>
              <a:rPr lang="en-US" sz="1400" b="1" dirty="0" smtClean="0">
                <a:solidFill>
                  <a:schemeClr val="tx2">
                    <a:lumMod val="75000"/>
                  </a:schemeClr>
                </a:solidFill>
                <a:latin typeface="Arial" pitchFamily="34" charset="0"/>
                <a:cs typeface="Arial" pitchFamily="34" charset="0"/>
              </a:rPr>
              <a:t>On:  </a:t>
            </a:r>
            <a:r>
              <a:rPr lang="en-US" sz="1400" dirty="0" smtClean="0">
                <a:solidFill>
                  <a:schemeClr val="tx2">
                    <a:lumMod val="75000"/>
                  </a:schemeClr>
                </a:solidFill>
                <a:latin typeface="Arial" pitchFamily="34" charset="0"/>
                <a:cs typeface="Arial" pitchFamily="34" charset="0"/>
              </a:rPr>
              <a:t>08/20/2010    </a:t>
            </a:r>
            <a:r>
              <a:rPr lang="en-US" sz="1400" b="1" dirty="0" smtClean="0">
                <a:solidFill>
                  <a:srgbClr val="C00000"/>
                </a:solidFill>
                <a:latin typeface="Arial" pitchFamily="34" charset="0"/>
                <a:cs typeface="Arial" pitchFamily="34" charset="0"/>
              </a:rPr>
              <a:t>Also Allow :</a:t>
            </a:r>
            <a:r>
              <a:rPr lang="en-US" sz="1400" b="1" dirty="0" smtClean="0">
                <a:solidFill>
                  <a:schemeClr val="tx2">
                    <a:lumMod val="75000"/>
                  </a:schemeClr>
                </a:solidFill>
                <a:latin typeface="Arial" pitchFamily="34" charset="0"/>
                <a:cs typeface="Arial" pitchFamily="34" charset="0"/>
              </a:rPr>
              <a:t> Allow BA 276 to apply here</a:t>
            </a:r>
            <a:endParaRPr lang="en-US" sz="1400" b="1" dirty="0">
              <a:solidFill>
                <a:schemeClr val="tx2">
                  <a:lumMod val="75000"/>
                </a:schemeClr>
              </a:solidFill>
              <a:latin typeface="Arial" pitchFamily="34" charset="0"/>
              <a:cs typeface="Arial" pitchFamily="34" charset="0"/>
            </a:endParaRPr>
          </a:p>
        </p:txBody>
      </p:sp>
      <p:sp>
        <p:nvSpPr>
          <p:cNvPr id="42" name="TextBox 41"/>
          <p:cNvSpPr txBox="1"/>
          <p:nvPr/>
        </p:nvSpPr>
        <p:spPr>
          <a:xfrm>
            <a:off x="838200" y="4724400"/>
            <a:ext cx="7086600" cy="2062103"/>
          </a:xfrm>
          <a:prstGeom prst="rect">
            <a:avLst/>
          </a:prstGeom>
          <a:noFill/>
        </p:spPr>
        <p:txBody>
          <a:bodyPr wrap="square" rtlCol="0">
            <a:spAutoFit/>
          </a:bodyPr>
          <a:lstStyle/>
          <a:p>
            <a:pPr marL="800100" lvl="1" indent="-342900">
              <a:spcAft>
                <a:spcPts val="1200"/>
              </a:spcAft>
              <a:buFont typeface="Arial" pitchFamily="34" charset="0"/>
              <a:buChar char="•"/>
            </a:pPr>
            <a:r>
              <a:rPr lang="en-US" b="1" dirty="0" smtClean="0"/>
              <a:t>Allows an additional class to be used to meet a course requirement. </a:t>
            </a:r>
          </a:p>
          <a:p>
            <a:pPr marL="800100" lvl="1" indent="-342900">
              <a:spcAft>
                <a:spcPts val="1200"/>
              </a:spcAft>
              <a:buFont typeface="Arial" pitchFamily="34" charset="0"/>
              <a:buChar char="•"/>
            </a:pPr>
            <a:r>
              <a:rPr lang="en-US" b="1" dirty="0" smtClean="0"/>
              <a:t>Provides </a:t>
            </a:r>
            <a:r>
              <a:rPr lang="en-US" b="1" u="sng" dirty="0" smtClean="0"/>
              <a:t>flexibility </a:t>
            </a:r>
            <a:r>
              <a:rPr lang="en-US" b="1" dirty="0" smtClean="0"/>
              <a:t>- allows the courses taken to be moved if there are better fits elsewhere in the student’s audit.</a:t>
            </a:r>
          </a:p>
          <a:p>
            <a:pPr marL="800100" lvl="1" indent="-342900">
              <a:buFont typeface="Arial" pitchFamily="34" charset="0"/>
              <a:buChar char="•"/>
            </a:pPr>
            <a:r>
              <a:rPr lang="en-US" b="1" dirty="0" smtClean="0"/>
              <a:t>Use “WITH” fields to set criteria to use transfer courses, specific grades, titles, terms, Banner attributes, etc.</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blinds(horizontal)">
                                      <p:cBhvr>
                                        <p:cTn id="7" dur="2000"/>
                                        <p:tgtEl>
                                          <p:spTgt spid="1027"/>
                                        </p:tgtEl>
                                      </p:cBhvr>
                                    </p:animEffect>
                                  </p:childTnLst>
                                </p:cTn>
                              </p:par>
                            </p:childTnLst>
                          </p:cTn>
                        </p:par>
                        <p:par>
                          <p:cTn id="8" fill="hold">
                            <p:stCondLst>
                              <p:cond delay="2000"/>
                            </p:stCondLst>
                            <p:childTnLst>
                              <p:par>
                                <p:cTn id="9" presetID="2" presetClass="entr" presetSubtype="8" fill="hold" grpId="0" nodeType="afterEffect">
                                  <p:stCondLst>
                                    <p:cond delay="0"/>
                                  </p:stCondLst>
                                  <p:childTnLst>
                                    <p:set>
                                      <p:cBhvr>
                                        <p:cTn id="10" dur="1" fill="hold">
                                          <p:stCondLst>
                                            <p:cond delay="0"/>
                                          </p:stCondLst>
                                        </p:cTn>
                                        <p:tgtEl>
                                          <p:spTgt spid="41"/>
                                        </p:tgtEl>
                                        <p:attrNameLst>
                                          <p:attrName>style.visibility</p:attrName>
                                        </p:attrNameLst>
                                      </p:cBhvr>
                                      <p:to>
                                        <p:strVal val="visible"/>
                                      </p:to>
                                    </p:set>
                                    <p:anim calcmode="lin" valueType="num">
                                      <p:cBhvr additive="base">
                                        <p:cTn id="11" dur="2000" fill="hold"/>
                                        <p:tgtEl>
                                          <p:spTgt spid="41"/>
                                        </p:tgtEl>
                                        <p:attrNameLst>
                                          <p:attrName>ppt_x</p:attrName>
                                        </p:attrNameLst>
                                      </p:cBhvr>
                                      <p:tavLst>
                                        <p:tav tm="0">
                                          <p:val>
                                            <p:strVal val="0-#ppt_w/2"/>
                                          </p:val>
                                        </p:tav>
                                        <p:tav tm="100000">
                                          <p:val>
                                            <p:strVal val="#ppt_x"/>
                                          </p:val>
                                        </p:tav>
                                      </p:tavLst>
                                    </p:anim>
                                    <p:anim calcmode="lin" valueType="num">
                                      <p:cBhvr additive="base">
                                        <p:cTn id="12" dur="2000" fill="hold"/>
                                        <p:tgtEl>
                                          <p:spTgt spid="41"/>
                                        </p:tgtEl>
                                        <p:attrNameLst>
                                          <p:attrName>ppt_y</p:attrName>
                                        </p:attrNameLst>
                                      </p:cBhvr>
                                      <p:tavLst>
                                        <p:tav tm="0">
                                          <p:val>
                                            <p:strVal val="#ppt_y"/>
                                          </p:val>
                                        </p:tav>
                                        <p:tav tm="100000">
                                          <p:val>
                                            <p:strVal val="#ppt_y"/>
                                          </p:val>
                                        </p:tav>
                                      </p:tavLst>
                                    </p:anim>
                                  </p:childTnLst>
                                </p:cTn>
                              </p:par>
                            </p:childTnLst>
                          </p:cTn>
                        </p:par>
                        <p:par>
                          <p:cTn id="13" fill="hold">
                            <p:stCondLst>
                              <p:cond delay="4000"/>
                            </p:stCondLst>
                            <p:childTnLst>
                              <p:par>
                                <p:cTn id="14" presetID="2" presetClass="exit" presetSubtype="8" fill="hold" nodeType="afterEffect">
                                  <p:stCondLst>
                                    <p:cond delay="0"/>
                                  </p:stCondLst>
                                  <p:childTnLst>
                                    <p:anim calcmode="lin" valueType="num">
                                      <p:cBhvr additive="base">
                                        <p:cTn id="15" dur="2000"/>
                                        <p:tgtEl>
                                          <p:spTgt spid="4"/>
                                        </p:tgtEl>
                                        <p:attrNameLst>
                                          <p:attrName>ppt_x</p:attrName>
                                        </p:attrNameLst>
                                      </p:cBhvr>
                                      <p:tavLst>
                                        <p:tav tm="0">
                                          <p:val>
                                            <p:strVal val="ppt_x"/>
                                          </p:val>
                                        </p:tav>
                                        <p:tav tm="100000">
                                          <p:val>
                                            <p:strVal val="0-ppt_w/2"/>
                                          </p:val>
                                        </p:tav>
                                      </p:tavLst>
                                    </p:anim>
                                    <p:anim calcmode="lin" valueType="num">
                                      <p:cBhvr additive="base">
                                        <p:cTn id="16" dur="2000"/>
                                        <p:tgtEl>
                                          <p:spTgt spid="4"/>
                                        </p:tgtEl>
                                        <p:attrNameLst>
                                          <p:attrName>ppt_y</p:attrName>
                                        </p:attrNameLst>
                                      </p:cBhvr>
                                      <p:tavLst>
                                        <p:tav tm="0">
                                          <p:val>
                                            <p:strVal val="ppt_y"/>
                                          </p:val>
                                        </p:tav>
                                        <p:tav tm="100000">
                                          <p:val>
                                            <p:strVal val="ppt_y"/>
                                          </p:val>
                                        </p:tav>
                                      </p:tavLst>
                                    </p:anim>
                                    <p:set>
                                      <p:cBhvr>
                                        <p:cTn id="17" dur="1" fill="hold">
                                          <p:stCondLst>
                                            <p:cond delay="1999"/>
                                          </p:stCondLst>
                                        </p:cTn>
                                        <p:tgtEl>
                                          <p:spTgt spid="4"/>
                                        </p:tgtEl>
                                        <p:attrNameLst>
                                          <p:attrName>style.visibility</p:attrName>
                                        </p:attrNameLst>
                                      </p:cBhvr>
                                      <p:to>
                                        <p:strVal val="hidden"/>
                                      </p:to>
                                    </p:set>
                                  </p:childTnLst>
                                </p:cTn>
                              </p:par>
                            </p:childTnLst>
                          </p:cTn>
                        </p:par>
                        <p:par>
                          <p:cTn id="18" fill="hold">
                            <p:stCondLst>
                              <p:cond delay="6000"/>
                            </p:stCondLst>
                            <p:childTnLst>
                              <p:par>
                                <p:cTn id="19" presetID="2" presetClass="entr" presetSubtype="2"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2000" fill="hold"/>
                                        <p:tgtEl>
                                          <p:spTgt spid="5"/>
                                        </p:tgtEl>
                                        <p:attrNameLst>
                                          <p:attrName>ppt_x</p:attrName>
                                        </p:attrNameLst>
                                      </p:cBhvr>
                                      <p:tavLst>
                                        <p:tav tm="0">
                                          <p:val>
                                            <p:strVal val="1+#ppt_w/2"/>
                                          </p:val>
                                        </p:tav>
                                        <p:tav tm="100000">
                                          <p:val>
                                            <p:strVal val="#ppt_x"/>
                                          </p:val>
                                        </p:tav>
                                      </p:tavLst>
                                    </p:anim>
                                    <p:anim calcmode="lin" valueType="num">
                                      <p:cBhvr additive="base">
                                        <p:cTn id="22" dur="2000" fill="hold"/>
                                        <p:tgtEl>
                                          <p:spTgt spid="5"/>
                                        </p:tgtEl>
                                        <p:attrNameLst>
                                          <p:attrName>ppt_y</p:attrName>
                                        </p:attrNameLst>
                                      </p:cBhvr>
                                      <p:tavLst>
                                        <p:tav tm="0">
                                          <p:val>
                                            <p:strVal val="#ppt_y"/>
                                          </p:val>
                                        </p:tav>
                                        <p:tav tm="100000">
                                          <p:val>
                                            <p:strVal val="#ppt_y"/>
                                          </p:val>
                                        </p:tav>
                                      </p:tavLst>
                                    </p:anim>
                                  </p:childTnLst>
                                </p:cTn>
                              </p:par>
                            </p:childTnLst>
                          </p:cTn>
                        </p:par>
                        <p:par>
                          <p:cTn id="23" fill="hold">
                            <p:stCondLst>
                              <p:cond delay="8000"/>
                            </p:stCondLst>
                            <p:childTnLst>
                              <p:par>
                                <p:cTn id="24" presetID="3" presetClass="entr" presetSubtype="10" fill="hold" grpId="0" nodeType="after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blinds(horizontal)">
                                      <p:cBhvr>
                                        <p:cTn id="26" dur="2000"/>
                                        <p:tgtEl>
                                          <p:spTgt spid="30"/>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30"/>
                                        </p:tgtEl>
                                        <p:attrNameLst>
                                          <p:attrName>style.visibility</p:attrName>
                                        </p:attrNameLst>
                                      </p:cBhvr>
                                      <p:to>
                                        <p:strVal val="hidden"/>
                                      </p:to>
                                    </p:set>
                                  </p:childTnLst>
                                </p:cTn>
                              </p:par>
                            </p:childTnLst>
                          </p:cTn>
                        </p:par>
                        <p:par>
                          <p:cTn id="31" fill="hold">
                            <p:stCondLst>
                              <p:cond delay="0"/>
                            </p:stCondLst>
                            <p:childTnLst>
                              <p:par>
                                <p:cTn id="32" presetID="3" presetClass="entr" presetSubtype="10" fill="hold" grpId="0" nodeType="afterEffect">
                                  <p:stCondLst>
                                    <p:cond delay="0"/>
                                  </p:stCondLst>
                                  <p:childTnLst>
                                    <p:set>
                                      <p:cBhvr>
                                        <p:cTn id="33" dur="1" fill="hold">
                                          <p:stCondLst>
                                            <p:cond delay="0"/>
                                          </p:stCondLst>
                                        </p:cTn>
                                        <p:tgtEl>
                                          <p:spTgt spid="31"/>
                                        </p:tgtEl>
                                        <p:attrNameLst>
                                          <p:attrName>style.visibility</p:attrName>
                                        </p:attrNameLst>
                                      </p:cBhvr>
                                      <p:to>
                                        <p:strVal val="visible"/>
                                      </p:to>
                                    </p:set>
                                    <p:animEffect transition="in" filter="blinds(horizontal)">
                                      <p:cBhvr>
                                        <p:cTn id="34" dur="2000"/>
                                        <p:tgtEl>
                                          <p:spTgt spid="31"/>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xit" presetSubtype="10" fill="hold" nodeType="clickEffect">
                                  <p:stCondLst>
                                    <p:cond delay="0"/>
                                  </p:stCondLst>
                                  <p:childTnLst>
                                    <p:animEffect transition="out" filter="blinds(horizontal)">
                                      <p:cBhvr>
                                        <p:cTn id="38" dur="3000"/>
                                        <p:tgtEl>
                                          <p:spTgt spid="3"/>
                                        </p:tgtEl>
                                      </p:cBhvr>
                                    </p:animEffect>
                                    <p:set>
                                      <p:cBhvr>
                                        <p:cTn id="39" dur="1" fill="hold">
                                          <p:stCondLst>
                                            <p:cond delay="2999"/>
                                          </p:stCondLst>
                                        </p:cTn>
                                        <p:tgtEl>
                                          <p:spTgt spid="3"/>
                                        </p:tgtEl>
                                        <p:attrNameLst>
                                          <p:attrName>style.visibility</p:attrName>
                                        </p:attrNameLst>
                                      </p:cBhvr>
                                      <p:to>
                                        <p:strVal val="hidden"/>
                                      </p:to>
                                    </p:set>
                                  </p:childTnLst>
                                </p:cTn>
                              </p:par>
                              <p:par>
                                <p:cTn id="40" presetID="3" presetClass="entr" presetSubtype="10" fill="hold" nodeType="with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blinds(horizontal)">
                                      <p:cBhvr>
                                        <p:cTn id="42" dur="3000"/>
                                        <p:tgtEl>
                                          <p:spTgt spid="9"/>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blinds(horizontal)">
                                      <p:cBhvr>
                                        <p:cTn id="45" dur="2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0" grpId="1"/>
      <p:bldP spid="31" grpId="0"/>
      <p:bldP spid="36" grpId="0"/>
      <p:bldP spid="4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0" y="228600"/>
            <a:ext cx="9144000" cy="548640"/>
          </a:xfrm>
          <a:prstGeom prst="rect">
            <a:avLst/>
          </a:prstGeom>
          <a:solidFill>
            <a:srgbClr val="875E3D"/>
          </a:solidFill>
          <a:ln>
            <a:noFill/>
          </a:ln>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chemeClr val="bg1"/>
                </a:solidFill>
                <a:effectLst/>
                <a:uLnTx/>
                <a:uFillTx/>
                <a:latin typeface="+mj-lt"/>
                <a:ea typeface="+mj-ea"/>
                <a:cs typeface="+mj-cs"/>
              </a:rPr>
              <a:t>Option 3: Substitute</a:t>
            </a:r>
          </a:p>
        </p:txBody>
      </p:sp>
      <p:sp>
        <p:nvSpPr>
          <p:cNvPr id="7" name="TextBox 6"/>
          <p:cNvSpPr txBox="1"/>
          <p:nvPr/>
        </p:nvSpPr>
        <p:spPr>
          <a:xfrm>
            <a:off x="449943" y="3238083"/>
            <a:ext cx="8458200" cy="338554"/>
          </a:xfrm>
          <a:prstGeom prst="rect">
            <a:avLst/>
          </a:prstGeom>
          <a:solidFill>
            <a:schemeClr val="accent4">
              <a:lumMod val="20000"/>
              <a:lumOff val="80000"/>
            </a:schemeClr>
          </a:solidFill>
        </p:spPr>
        <p:txBody>
          <a:bodyPr wrap="square" rtlCol="0">
            <a:noAutofit/>
          </a:bodyPr>
          <a:lstStyle/>
          <a:p>
            <a:r>
              <a:rPr lang="en-US" sz="1400" dirty="0" smtClean="0">
                <a:solidFill>
                  <a:schemeClr val="accent4">
                    <a:lumMod val="75000"/>
                  </a:schemeClr>
                </a:solidFill>
                <a:latin typeface="Arial" pitchFamily="34" charset="0"/>
                <a:cs typeface="Arial" pitchFamily="34" charset="0"/>
              </a:rPr>
              <a:t>                                       Requirement:   </a:t>
            </a:r>
            <a:r>
              <a:rPr lang="en-US" sz="1600" dirty="0" smtClean="0">
                <a:latin typeface="Arial" pitchFamily="34" charset="0"/>
                <a:cs typeface="Arial" pitchFamily="34" charset="0"/>
              </a:rPr>
              <a:t>1 Classes in             , BA 275</a:t>
            </a:r>
            <a:endParaRPr lang="en-US" sz="1600" dirty="0">
              <a:latin typeface="Arial" pitchFamily="34" charset="0"/>
              <a:cs typeface="Arial" pitchFamily="34" charset="0"/>
            </a:endParaRPr>
          </a:p>
        </p:txBody>
      </p:sp>
      <p:grpSp>
        <p:nvGrpSpPr>
          <p:cNvPr id="12" name="Group 11"/>
          <p:cNvGrpSpPr/>
          <p:nvPr/>
        </p:nvGrpSpPr>
        <p:grpSpPr>
          <a:xfrm>
            <a:off x="449943" y="2895600"/>
            <a:ext cx="8458200" cy="338554"/>
            <a:chOff x="457200" y="1828800"/>
            <a:chExt cx="8458200" cy="338554"/>
          </a:xfrm>
        </p:grpSpPr>
        <p:sp>
          <p:nvSpPr>
            <p:cNvPr id="13" name="TextBox 12"/>
            <p:cNvSpPr txBox="1"/>
            <p:nvPr/>
          </p:nvSpPr>
          <p:spPr>
            <a:xfrm>
              <a:off x="457200" y="1828800"/>
              <a:ext cx="8458200" cy="338554"/>
            </a:xfrm>
            <a:prstGeom prst="rect">
              <a:avLst/>
            </a:prstGeom>
            <a:solidFill>
              <a:srgbClr val="FDE4CF"/>
            </a:solidFill>
          </p:spPr>
          <p:txBody>
            <a:bodyPr wrap="square" rtlCol="0">
              <a:noAutofit/>
            </a:bodyPr>
            <a:lstStyle/>
            <a:p>
              <a:r>
                <a:rPr lang="en-US" sz="1600" b="1" dirty="0" smtClean="0">
                  <a:latin typeface="Arial" pitchFamily="34" charset="0"/>
                </a:rPr>
                <a:t>     Statistics   </a:t>
              </a:r>
              <a:r>
                <a:rPr lang="en-US" sz="1600" dirty="0" smtClean="0">
                  <a:latin typeface="Arial Black" pitchFamily="34" charset="0"/>
                </a:rPr>
                <a:t>                          </a:t>
              </a:r>
              <a:r>
                <a:rPr lang="en-US" sz="1400" dirty="0" smtClean="0">
                  <a:solidFill>
                    <a:schemeClr val="accent2">
                      <a:lumMod val="75000"/>
                    </a:schemeClr>
                  </a:solidFill>
                  <a:latin typeface="Arial" pitchFamily="34" charset="0"/>
                  <a:cs typeface="Arial" pitchFamily="34" charset="0"/>
                </a:rPr>
                <a:t>Still Needed: </a:t>
              </a:r>
              <a:r>
                <a:rPr lang="en-US" sz="1600" b="1" dirty="0">
                  <a:latin typeface="Arial" pitchFamily="34" charset="0"/>
                  <a:cs typeface="Arial" pitchFamily="34" charset="0"/>
                </a:rPr>
                <a:t>1</a:t>
              </a:r>
              <a:r>
                <a:rPr lang="en-US" sz="1600" b="1" dirty="0" smtClean="0">
                  <a:latin typeface="Arial" pitchFamily="34" charset="0"/>
                  <a:cs typeface="Arial" pitchFamily="34" charset="0"/>
                </a:rPr>
                <a:t> </a:t>
              </a:r>
              <a:r>
                <a:rPr lang="en-US" sz="1600" dirty="0" smtClean="0">
                  <a:latin typeface="Arial" pitchFamily="34" charset="0"/>
                  <a:cs typeface="Arial" pitchFamily="34" charset="0"/>
                </a:rPr>
                <a:t>Class in             or BA 275</a:t>
              </a:r>
              <a:endParaRPr lang="en-US" sz="1600" dirty="0">
                <a:latin typeface="Arial" pitchFamily="34" charset="0"/>
                <a:cs typeface="Arial" pitchFamily="34" charset="0"/>
              </a:endParaRPr>
            </a:p>
          </p:txBody>
        </p:sp>
        <p:sp>
          <p:nvSpPr>
            <p:cNvPr id="14" name="Rectangle 13"/>
            <p:cNvSpPr>
              <a:spLocks noChangeAspect="1"/>
            </p:cNvSpPr>
            <p:nvPr/>
          </p:nvSpPr>
          <p:spPr>
            <a:xfrm>
              <a:off x="518886" y="1881486"/>
              <a:ext cx="219456" cy="219456"/>
            </a:xfrm>
            <a:prstGeom prst="rect">
              <a:avLst/>
            </a:prstGeom>
            <a:solidFill>
              <a:schemeClr val="bg1">
                <a:lumMod val="85000"/>
                <a:alpha val="59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0" name="TextBox 29"/>
          <p:cNvSpPr txBox="1"/>
          <p:nvPr/>
        </p:nvSpPr>
        <p:spPr>
          <a:xfrm>
            <a:off x="449943" y="3568692"/>
            <a:ext cx="8458200" cy="262354"/>
          </a:xfrm>
          <a:prstGeom prst="rect">
            <a:avLst/>
          </a:prstGeom>
          <a:solidFill>
            <a:schemeClr val="tx2">
              <a:lumMod val="20000"/>
              <a:lumOff val="80000"/>
            </a:schemeClr>
          </a:solidFill>
        </p:spPr>
        <p:txBody>
          <a:bodyPr wrap="square" rtlCol="0" anchor="ctr" anchorCtr="0">
            <a:noAutofit/>
          </a:bodyPr>
          <a:lstStyle/>
          <a:p>
            <a:r>
              <a:rPr lang="en-US" sz="1400" b="1" dirty="0" smtClean="0">
                <a:solidFill>
                  <a:schemeClr val="tx2">
                    <a:lumMod val="75000"/>
                  </a:schemeClr>
                </a:solidFill>
                <a:latin typeface="Arial" pitchFamily="34" charset="0"/>
                <a:cs typeface="Arial" pitchFamily="34" charset="0"/>
              </a:rPr>
              <a:t>Exception By:  </a:t>
            </a:r>
            <a:r>
              <a:rPr lang="en-US" sz="1400" dirty="0" smtClean="0">
                <a:solidFill>
                  <a:schemeClr val="tx2">
                    <a:lumMod val="75000"/>
                  </a:schemeClr>
                </a:solidFill>
                <a:latin typeface="Arial" pitchFamily="34" charset="0"/>
                <a:cs typeface="Arial" pitchFamily="34" charset="0"/>
              </a:rPr>
              <a:t>Smith, John    </a:t>
            </a:r>
            <a:r>
              <a:rPr lang="en-US" sz="1400" b="1" dirty="0" smtClean="0">
                <a:solidFill>
                  <a:schemeClr val="tx2">
                    <a:lumMod val="75000"/>
                  </a:schemeClr>
                </a:solidFill>
                <a:latin typeface="Arial" pitchFamily="34" charset="0"/>
                <a:cs typeface="Arial" pitchFamily="34" charset="0"/>
              </a:rPr>
              <a:t>On:  </a:t>
            </a:r>
            <a:r>
              <a:rPr lang="en-US" sz="1400" dirty="0" smtClean="0">
                <a:solidFill>
                  <a:schemeClr val="tx2">
                    <a:lumMod val="75000"/>
                  </a:schemeClr>
                </a:solidFill>
                <a:latin typeface="Arial" pitchFamily="34" charset="0"/>
                <a:cs typeface="Arial" pitchFamily="34" charset="0"/>
              </a:rPr>
              <a:t>08/20/2010    </a:t>
            </a:r>
            <a:r>
              <a:rPr lang="en-US" sz="1400" b="1" dirty="0" smtClean="0">
                <a:solidFill>
                  <a:srgbClr val="C00000"/>
                </a:solidFill>
                <a:latin typeface="Arial" pitchFamily="34" charset="0"/>
                <a:cs typeface="Arial" pitchFamily="34" charset="0"/>
              </a:rPr>
              <a:t>Substitution:</a:t>
            </a:r>
            <a:r>
              <a:rPr lang="en-US" sz="1400" b="1" dirty="0" smtClean="0">
                <a:solidFill>
                  <a:schemeClr val="tx2">
                    <a:lumMod val="75000"/>
                  </a:schemeClr>
                </a:solidFill>
                <a:latin typeface="Arial" pitchFamily="34" charset="0"/>
                <a:cs typeface="Arial" pitchFamily="34" charset="0"/>
              </a:rPr>
              <a:t> Replace ST 314 with BA 276</a:t>
            </a:r>
            <a:endParaRPr lang="en-US" sz="1400" b="1" dirty="0">
              <a:solidFill>
                <a:schemeClr val="tx2">
                  <a:lumMod val="75000"/>
                </a:schemeClr>
              </a:solidFill>
              <a:latin typeface="Arial" pitchFamily="34" charset="0"/>
              <a:cs typeface="Arial" pitchFamily="34" charset="0"/>
            </a:endParaRPr>
          </a:p>
        </p:txBody>
      </p:sp>
      <p:sp>
        <p:nvSpPr>
          <p:cNvPr id="31" name="TextBox 30"/>
          <p:cNvSpPr txBox="1"/>
          <p:nvPr/>
        </p:nvSpPr>
        <p:spPr>
          <a:xfrm>
            <a:off x="838200" y="4116050"/>
            <a:ext cx="7086600" cy="1446550"/>
          </a:xfrm>
          <a:prstGeom prst="rect">
            <a:avLst/>
          </a:prstGeom>
          <a:noFill/>
        </p:spPr>
        <p:txBody>
          <a:bodyPr wrap="square" rtlCol="0">
            <a:spAutoFit/>
          </a:bodyPr>
          <a:lstStyle/>
          <a:p>
            <a:pPr marL="800100" lvl="1" indent="-342900">
              <a:spcAft>
                <a:spcPts val="1200"/>
              </a:spcAft>
              <a:buFont typeface="Arial" pitchFamily="34" charset="0"/>
              <a:buChar char="•"/>
            </a:pPr>
            <a:r>
              <a:rPr lang="en-US" sz="2000" b="1" dirty="0" smtClean="0"/>
              <a:t>Use to replace a course in a course list. </a:t>
            </a:r>
          </a:p>
          <a:p>
            <a:pPr marL="800100" lvl="1" indent="-342900">
              <a:buFont typeface="Arial" pitchFamily="34" charset="0"/>
              <a:buChar char="•"/>
            </a:pPr>
            <a:r>
              <a:rPr lang="en-US" sz="2000" b="1" dirty="0" smtClean="0"/>
              <a:t>Do not use to substitute transfer courses – use Also Allow or Apply Here instead. </a:t>
            </a:r>
          </a:p>
          <a:p>
            <a:pPr marL="800100" lvl="1" indent="-342900">
              <a:buFont typeface="Arial" pitchFamily="34" charset="0"/>
              <a:buChar char="•"/>
            </a:pPr>
            <a:endParaRPr lang="en-US" b="1" dirty="0"/>
          </a:p>
        </p:txBody>
      </p:sp>
      <p:pic>
        <p:nvPicPr>
          <p:cNvPr id="3075" name="Picture 3"/>
          <p:cNvPicPr>
            <a:picLocks noChangeAspect="1" noChangeArrowheads="1"/>
          </p:cNvPicPr>
          <p:nvPr/>
        </p:nvPicPr>
        <p:blipFill>
          <a:blip r:embed="rId3" cstate="print"/>
          <a:srcRect/>
          <a:stretch>
            <a:fillRect/>
          </a:stretch>
        </p:blipFill>
        <p:spPr bwMode="auto">
          <a:xfrm>
            <a:off x="1959429" y="962025"/>
            <a:ext cx="5210175" cy="1476375"/>
          </a:xfrm>
          <a:prstGeom prst="rect">
            <a:avLst/>
          </a:prstGeom>
          <a:noFill/>
          <a:ln w="12700">
            <a:solidFill>
              <a:schemeClr val="accent6"/>
            </a:solidFill>
            <a:miter lim="800000"/>
            <a:headEnd/>
            <a:tailEnd/>
          </a:ln>
        </p:spPr>
      </p:pic>
      <p:sp>
        <p:nvSpPr>
          <p:cNvPr id="36" name="TextBox 35"/>
          <p:cNvSpPr txBox="1"/>
          <p:nvPr/>
        </p:nvSpPr>
        <p:spPr>
          <a:xfrm>
            <a:off x="5562600" y="2895600"/>
            <a:ext cx="1066800" cy="338554"/>
          </a:xfrm>
          <a:prstGeom prst="rect">
            <a:avLst/>
          </a:prstGeom>
          <a:noFill/>
        </p:spPr>
        <p:txBody>
          <a:bodyPr wrap="square" rtlCol="0">
            <a:spAutoFit/>
          </a:bodyPr>
          <a:lstStyle/>
          <a:p>
            <a:r>
              <a:rPr lang="en-US" sz="1600" b="1" dirty="0" smtClean="0">
                <a:latin typeface="Arial" pitchFamily="34" charset="0"/>
                <a:cs typeface="Arial" pitchFamily="34" charset="0"/>
              </a:rPr>
              <a:t>BA</a:t>
            </a:r>
            <a:r>
              <a:rPr lang="en-US" sz="1600" dirty="0" smtClean="0">
                <a:latin typeface="Arial" pitchFamily="34" charset="0"/>
                <a:cs typeface="Arial" pitchFamily="34" charset="0"/>
              </a:rPr>
              <a:t> 276</a:t>
            </a:r>
          </a:p>
        </p:txBody>
      </p:sp>
      <p:sp>
        <p:nvSpPr>
          <p:cNvPr id="39" name="TextBox 38"/>
          <p:cNvSpPr txBox="1"/>
          <p:nvPr/>
        </p:nvSpPr>
        <p:spPr>
          <a:xfrm>
            <a:off x="4724400" y="3242846"/>
            <a:ext cx="1066800" cy="338554"/>
          </a:xfrm>
          <a:prstGeom prst="rect">
            <a:avLst/>
          </a:prstGeom>
          <a:noFill/>
        </p:spPr>
        <p:txBody>
          <a:bodyPr wrap="square" rtlCol="0">
            <a:spAutoFit/>
          </a:bodyPr>
          <a:lstStyle/>
          <a:p>
            <a:r>
              <a:rPr lang="en-US" sz="1600" b="1" dirty="0" smtClean="0">
                <a:latin typeface="Arial" pitchFamily="34" charset="0"/>
                <a:cs typeface="Arial" pitchFamily="34" charset="0"/>
              </a:rPr>
              <a:t>BA</a:t>
            </a:r>
            <a:r>
              <a:rPr lang="en-US" sz="1600" dirty="0" smtClean="0">
                <a:latin typeface="Arial" pitchFamily="34" charset="0"/>
                <a:cs typeface="Arial" pitchFamily="34" charset="0"/>
              </a:rPr>
              <a:t> 276</a:t>
            </a:r>
          </a:p>
        </p:txBody>
      </p:sp>
      <p:sp>
        <p:nvSpPr>
          <p:cNvPr id="37" name="TextBox 36"/>
          <p:cNvSpPr txBox="1"/>
          <p:nvPr/>
        </p:nvSpPr>
        <p:spPr>
          <a:xfrm>
            <a:off x="4724400" y="3242846"/>
            <a:ext cx="1066800" cy="338554"/>
          </a:xfrm>
          <a:prstGeom prst="rect">
            <a:avLst/>
          </a:prstGeom>
          <a:noFill/>
        </p:spPr>
        <p:txBody>
          <a:bodyPr wrap="square" rtlCol="0">
            <a:spAutoFit/>
          </a:bodyPr>
          <a:lstStyle/>
          <a:p>
            <a:r>
              <a:rPr lang="en-US" sz="1600" b="1" dirty="0" smtClean="0">
                <a:latin typeface="Arial" pitchFamily="34" charset="0"/>
                <a:cs typeface="Arial" pitchFamily="34" charset="0"/>
              </a:rPr>
              <a:t>ST </a:t>
            </a:r>
            <a:r>
              <a:rPr lang="en-US" sz="1600" dirty="0" smtClean="0">
                <a:latin typeface="Arial" pitchFamily="34" charset="0"/>
                <a:cs typeface="Arial" pitchFamily="34" charset="0"/>
              </a:rPr>
              <a:t>314</a:t>
            </a:r>
          </a:p>
        </p:txBody>
      </p:sp>
      <p:sp>
        <p:nvSpPr>
          <p:cNvPr id="41" name="TextBox 40"/>
          <p:cNvSpPr txBox="1"/>
          <p:nvPr/>
        </p:nvSpPr>
        <p:spPr>
          <a:xfrm>
            <a:off x="5562600" y="2895600"/>
            <a:ext cx="1066800" cy="338554"/>
          </a:xfrm>
          <a:prstGeom prst="rect">
            <a:avLst/>
          </a:prstGeom>
          <a:noFill/>
        </p:spPr>
        <p:txBody>
          <a:bodyPr wrap="square" rtlCol="0">
            <a:spAutoFit/>
          </a:bodyPr>
          <a:lstStyle/>
          <a:p>
            <a:r>
              <a:rPr lang="en-US" sz="1600" b="1" dirty="0" smtClean="0">
                <a:latin typeface="Arial" pitchFamily="34" charset="0"/>
                <a:cs typeface="Arial" pitchFamily="34" charset="0"/>
              </a:rPr>
              <a:t>ST </a:t>
            </a:r>
            <a:r>
              <a:rPr lang="en-US" sz="1600" dirty="0" smtClean="0">
                <a:latin typeface="Arial" pitchFamily="34" charset="0"/>
                <a:cs typeface="Arial" pitchFamily="34" charset="0"/>
              </a:rPr>
              <a:t>314</a:t>
            </a:r>
          </a:p>
        </p:txBody>
      </p:sp>
      <p:sp>
        <p:nvSpPr>
          <p:cNvPr id="43" name="Oval 42"/>
          <p:cNvSpPr/>
          <p:nvPr/>
        </p:nvSpPr>
        <p:spPr>
          <a:xfrm>
            <a:off x="5486400" y="2819400"/>
            <a:ext cx="914400" cy="5334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nvSpPr>
        <p:spPr>
          <a:xfrm>
            <a:off x="4724400" y="3124200"/>
            <a:ext cx="914400" cy="5334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blinds(vertical)">
                                      <p:cBhvr>
                                        <p:cTn id="7" dur="1000"/>
                                        <p:tgtEl>
                                          <p:spTgt spid="3075"/>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blinds(horizontal)">
                                      <p:cBhvr>
                                        <p:cTn id="11" dur="2000"/>
                                        <p:tgtEl>
                                          <p:spTgt spid="30"/>
                                        </p:tgtEl>
                                      </p:cBhvr>
                                    </p:animEffect>
                                  </p:childTnLst>
                                </p:cTn>
                              </p:par>
                            </p:childTnLst>
                          </p:cTn>
                        </p:par>
                        <p:par>
                          <p:cTn id="12" fill="hold">
                            <p:stCondLst>
                              <p:cond delay="3000"/>
                            </p:stCondLst>
                            <p:childTnLst>
                              <p:par>
                                <p:cTn id="13" presetID="1" presetClass="entr" presetSubtype="0" fill="hold" grpId="0" nodeType="after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3" presetClass="exit" presetSubtype="10" fill="hold" grpId="0" nodeType="clickEffect">
                                  <p:stCondLst>
                                    <p:cond delay="0"/>
                                  </p:stCondLst>
                                  <p:childTnLst>
                                    <p:animEffect transition="out" filter="blinds(horizontal)">
                                      <p:cBhvr>
                                        <p:cTn id="20" dur="2000"/>
                                        <p:tgtEl>
                                          <p:spTgt spid="41"/>
                                        </p:tgtEl>
                                      </p:cBhvr>
                                    </p:animEffect>
                                    <p:set>
                                      <p:cBhvr>
                                        <p:cTn id="21" dur="1" fill="hold">
                                          <p:stCondLst>
                                            <p:cond delay="1999"/>
                                          </p:stCondLst>
                                        </p:cTn>
                                        <p:tgtEl>
                                          <p:spTgt spid="41"/>
                                        </p:tgtEl>
                                        <p:attrNameLst>
                                          <p:attrName>style.visibility</p:attrName>
                                        </p:attrNameLst>
                                      </p:cBhvr>
                                      <p:to>
                                        <p:strVal val="hidden"/>
                                      </p:to>
                                    </p:set>
                                  </p:childTnLst>
                                </p:cTn>
                              </p:par>
                              <p:par>
                                <p:cTn id="22" presetID="3" presetClass="exit" presetSubtype="10" fill="hold" grpId="0" nodeType="withEffect">
                                  <p:stCondLst>
                                    <p:cond delay="0"/>
                                  </p:stCondLst>
                                  <p:childTnLst>
                                    <p:animEffect transition="out" filter="blinds(horizontal)">
                                      <p:cBhvr>
                                        <p:cTn id="23" dur="2000"/>
                                        <p:tgtEl>
                                          <p:spTgt spid="37"/>
                                        </p:tgtEl>
                                      </p:cBhvr>
                                    </p:animEffect>
                                    <p:set>
                                      <p:cBhvr>
                                        <p:cTn id="24" dur="1" fill="hold">
                                          <p:stCondLst>
                                            <p:cond delay="1999"/>
                                          </p:stCondLst>
                                        </p:cTn>
                                        <p:tgtEl>
                                          <p:spTgt spid="37"/>
                                        </p:tgtEl>
                                        <p:attrNameLst>
                                          <p:attrName>style.visibility</p:attrName>
                                        </p:attrNameLst>
                                      </p:cBhvr>
                                      <p:to>
                                        <p:strVal val="hidden"/>
                                      </p:to>
                                    </p:set>
                                  </p:childTnLst>
                                </p:cTn>
                              </p:par>
                              <p:par>
                                <p:cTn id="25" presetID="3" presetClass="entr" presetSubtype="10" fill="hold" grpId="0" nodeType="with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blinds(horizontal)">
                                      <p:cBhvr>
                                        <p:cTn id="27" dur="500"/>
                                        <p:tgtEl>
                                          <p:spTgt spid="36"/>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9"/>
                                        </p:tgtEl>
                                        <p:attrNameLst>
                                          <p:attrName>style.visibility</p:attrName>
                                        </p:attrNameLst>
                                      </p:cBhvr>
                                      <p:to>
                                        <p:strVal val="visible"/>
                                      </p:to>
                                    </p:set>
                                    <p:animEffect transition="in" filter="blinds(horizontal)">
                                      <p:cBhvr>
                                        <p:cTn id="30"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6" grpId="0"/>
      <p:bldP spid="39" grpId="0"/>
      <p:bldP spid="37" grpId="0"/>
      <p:bldP spid="41" grpId="0"/>
      <p:bldP spid="43" grpId="0" animBg="1"/>
      <p:bldP spid="4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9144000" cy="548640"/>
          </a:xfrm>
          <a:solidFill>
            <a:srgbClr val="875E3D"/>
          </a:solidFill>
          <a:ln>
            <a:noFill/>
          </a:ln>
        </p:spPr>
        <p:txBody>
          <a:bodyPr vert="horz" lIns="91440" tIns="45720" rIns="91440" bIns="45720" rtlCol="0" anchor="ctr">
            <a:noAutofit/>
          </a:bodyPr>
          <a:lstStyle/>
          <a:p>
            <a:r>
              <a:rPr lang="en-US" sz="4000" dirty="0">
                <a:solidFill>
                  <a:schemeClr val="bg1"/>
                </a:solidFill>
              </a:rPr>
              <a:t>Option 4: </a:t>
            </a:r>
            <a:r>
              <a:rPr lang="en-US" sz="4000" dirty="0" smtClean="0">
                <a:solidFill>
                  <a:schemeClr val="bg1"/>
                </a:solidFill>
              </a:rPr>
              <a:t>Remove </a:t>
            </a:r>
            <a:r>
              <a:rPr lang="en-US" sz="4000" dirty="0">
                <a:solidFill>
                  <a:schemeClr val="bg1"/>
                </a:solidFill>
              </a:rPr>
              <a:t>Course/Change </a:t>
            </a:r>
            <a:r>
              <a:rPr lang="en-US" sz="4000" dirty="0" smtClean="0">
                <a:solidFill>
                  <a:schemeClr val="bg1"/>
                </a:solidFill>
              </a:rPr>
              <a:t>Limit (1)</a:t>
            </a:r>
            <a:endParaRPr lang="en-US" sz="4000" dirty="0">
              <a:solidFill>
                <a:schemeClr val="bg1"/>
              </a:solidFill>
            </a:endParaRPr>
          </a:p>
        </p:txBody>
      </p:sp>
      <p:sp>
        <p:nvSpPr>
          <p:cNvPr id="4" name="TextBox 3"/>
          <p:cNvSpPr txBox="1"/>
          <p:nvPr/>
        </p:nvSpPr>
        <p:spPr>
          <a:xfrm>
            <a:off x="457200" y="3505200"/>
            <a:ext cx="8458200" cy="338554"/>
          </a:xfrm>
          <a:prstGeom prst="rect">
            <a:avLst/>
          </a:prstGeom>
          <a:solidFill>
            <a:schemeClr val="accent4">
              <a:lumMod val="20000"/>
              <a:lumOff val="80000"/>
            </a:schemeClr>
          </a:solidFill>
        </p:spPr>
        <p:txBody>
          <a:bodyPr wrap="square" rtlCol="0">
            <a:noAutofit/>
          </a:bodyPr>
          <a:lstStyle/>
          <a:p>
            <a:r>
              <a:rPr lang="en-US" sz="1400" dirty="0" smtClean="0">
                <a:solidFill>
                  <a:schemeClr val="accent4">
                    <a:lumMod val="75000"/>
                  </a:schemeClr>
                </a:solidFill>
                <a:latin typeface="Arial" pitchFamily="34" charset="0"/>
                <a:cs typeface="Arial" pitchFamily="34" charset="0"/>
              </a:rPr>
              <a:t>                                       Requirement:   </a:t>
            </a:r>
            <a:r>
              <a:rPr lang="en-US" sz="1600" dirty="0" smtClean="0">
                <a:latin typeface="Arial" pitchFamily="34" charset="0"/>
                <a:cs typeface="Arial" pitchFamily="34" charset="0"/>
              </a:rPr>
              <a:t>Classes in ST 314 + BA 275</a:t>
            </a:r>
            <a:endParaRPr lang="en-US" sz="1600" dirty="0">
              <a:latin typeface="Arial" pitchFamily="34" charset="0"/>
              <a:cs typeface="Arial" pitchFamily="34" charset="0"/>
            </a:endParaRPr>
          </a:p>
        </p:txBody>
      </p:sp>
      <p:grpSp>
        <p:nvGrpSpPr>
          <p:cNvPr id="9" name="Group 8"/>
          <p:cNvGrpSpPr/>
          <p:nvPr/>
        </p:nvGrpSpPr>
        <p:grpSpPr>
          <a:xfrm>
            <a:off x="457200" y="3166646"/>
            <a:ext cx="8458200" cy="338554"/>
            <a:chOff x="457200" y="1828800"/>
            <a:chExt cx="8458200" cy="338554"/>
          </a:xfrm>
        </p:grpSpPr>
        <p:sp>
          <p:nvSpPr>
            <p:cNvPr id="10" name="TextBox 9"/>
            <p:cNvSpPr txBox="1"/>
            <p:nvPr/>
          </p:nvSpPr>
          <p:spPr>
            <a:xfrm>
              <a:off x="457200" y="1828800"/>
              <a:ext cx="8458200" cy="338554"/>
            </a:xfrm>
            <a:prstGeom prst="rect">
              <a:avLst/>
            </a:prstGeom>
            <a:solidFill>
              <a:srgbClr val="FDE4CF"/>
            </a:solidFill>
          </p:spPr>
          <p:txBody>
            <a:bodyPr wrap="square" rtlCol="0">
              <a:noAutofit/>
            </a:bodyPr>
            <a:lstStyle/>
            <a:p>
              <a:r>
                <a:rPr lang="en-US" sz="1600" b="1" dirty="0" smtClean="0">
                  <a:latin typeface="Arial" pitchFamily="34" charset="0"/>
                </a:rPr>
                <a:t>     Statistics                                  </a:t>
              </a:r>
              <a:r>
                <a:rPr lang="en-US" sz="1400" dirty="0" smtClean="0">
                  <a:solidFill>
                    <a:schemeClr val="accent2">
                      <a:lumMod val="75000"/>
                    </a:schemeClr>
                  </a:solidFill>
                  <a:latin typeface="Arial" pitchFamily="34" charset="0"/>
                  <a:cs typeface="Arial" pitchFamily="34" charset="0"/>
                </a:rPr>
                <a:t>Still Needed: </a:t>
              </a:r>
              <a:r>
                <a:rPr lang="en-US" sz="1600" b="1" dirty="0">
                  <a:latin typeface="Arial" pitchFamily="34" charset="0"/>
                  <a:cs typeface="Arial" pitchFamily="34" charset="0"/>
                </a:rPr>
                <a:t> </a:t>
              </a:r>
              <a:r>
                <a:rPr lang="en-US" sz="1600" b="1" dirty="0" smtClean="0">
                  <a:latin typeface="Arial" pitchFamily="34" charset="0"/>
                  <a:cs typeface="Arial" pitchFamily="34" charset="0"/>
                </a:rPr>
                <a:t> </a:t>
              </a:r>
              <a:r>
                <a:rPr lang="en-US" sz="1600" dirty="0" smtClean="0">
                  <a:latin typeface="Arial" pitchFamily="34" charset="0"/>
                  <a:cs typeface="Arial" pitchFamily="34" charset="0"/>
                </a:rPr>
                <a:t>Classes in </a:t>
              </a:r>
              <a:r>
                <a:rPr lang="en-US" sz="1600" b="1" dirty="0" smtClean="0">
                  <a:latin typeface="Arial" pitchFamily="34" charset="0"/>
                  <a:cs typeface="Arial" pitchFamily="34" charset="0"/>
                </a:rPr>
                <a:t>ST </a:t>
              </a:r>
              <a:r>
                <a:rPr lang="en-US" sz="1600" dirty="0" smtClean="0">
                  <a:latin typeface="Arial" pitchFamily="34" charset="0"/>
                  <a:cs typeface="Arial" pitchFamily="34" charset="0"/>
                </a:rPr>
                <a:t>314 and </a:t>
              </a:r>
              <a:r>
                <a:rPr lang="en-US" sz="1600" b="1" dirty="0" smtClean="0">
                  <a:latin typeface="Arial" pitchFamily="34" charset="0"/>
                  <a:cs typeface="Arial" pitchFamily="34" charset="0"/>
                </a:rPr>
                <a:t>BA</a:t>
              </a:r>
              <a:r>
                <a:rPr lang="en-US" sz="1600" dirty="0" smtClean="0">
                  <a:latin typeface="Arial" pitchFamily="34" charset="0"/>
                  <a:cs typeface="Arial" pitchFamily="34" charset="0"/>
                </a:rPr>
                <a:t> 275</a:t>
              </a:r>
              <a:endParaRPr lang="en-US" sz="1600" dirty="0">
                <a:latin typeface="Arial" pitchFamily="34" charset="0"/>
                <a:cs typeface="Arial" pitchFamily="34" charset="0"/>
              </a:endParaRPr>
            </a:p>
          </p:txBody>
        </p:sp>
        <p:sp>
          <p:nvSpPr>
            <p:cNvPr id="11" name="Rectangle 10"/>
            <p:cNvSpPr>
              <a:spLocks noChangeAspect="1"/>
            </p:cNvSpPr>
            <p:nvPr/>
          </p:nvSpPr>
          <p:spPr>
            <a:xfrm>
              <a:off x="518886" y="1881486"/>
              <a:ext cx="219456" cy="219456"/>
            </a:xfrm>
            <a:prstGeom prst="rect">
              <a:avLst/>
            </a:prstGeom>
            <a:solidFill>
              <a:schemeClr val="bg1">
                <a:lumMod val="85000"/>
                <a:alpha val="59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 name="TextBox 11"/>
          <p:cNvSpPr txBox="1"/>
          <p:nvPr/>
        </p:nvSpPr>
        <p:spPr>
          <a:xfrm>
            <a:off x="1828800" y="4038600"/>
            <a:ext cx="228600" cy="369332"/>
          </a:xfrm>
          <a:prstGeom prst="rect">
            <a:avLst/>
          </a:prstGeom>
          <a:noFill/>
        </p:spPr>
        <p:txBody>
          <a:bodyPr wrap="square" rtlCol="0">
            <a:spAutoFit/>
          </a:bodyPr>
          <a:lstStyle/>
          <a:p>
            <a:endParaRPr lang="en-US" dirty="0">
              <a:latin typeface="Wingdings 3" pitchFamily="18" charset="2"/>
            </a:endParaRPr>
          </a:p>
        </p:txBody>
      </p:sp>
      <p:sp>
        <p:nvSpPr>
          <p:cNvPr id="27" name="TextBox 26"/>
          <p:cNvSpPr txBox="1"/>
          <p:nvPr/>
        </p:nvSpPr>
        <p:spPr>
          <a:xfrm>
            <a:off x="449943" y="3842920"/>
            <a:ext cx="8458200" cy="262354"/>
          </a:xfrm>
          <a:prstGeom prst="rect">
            <a:avLst/>
          </a:prstGeom>
          <a:solidFill>
            <a:schemeClr val="tx2">
              <a:lumMod val="20000"/>
              <a:lumOff val="80000"/>
            </a:schemeClr>
          </a:solidFill>
        </p:spPr>
        <p:txBody>
          <a:bodyPr wrap="square" rtlCol="0" anchor="ctr" anchorCtr="0">
            <a:noAutofit/>
          </a:bodyPr>
          <a:lstStyle/>
          <a:p>
            <a:r>
              <a:rPr lang="en-US" sz="1400" b="1" dirty="0" smtClean="0">
                <a:solidFill>
                  <a:schemeClr val="tx2">
                    <a:lumMod val="75000"/>
                  </a:schemeClr>
                </a:solidFill>
                <a:latin typeface="Arial" pitchFamily="34" charset="0"/>
                <a:cs typeface="Arial" pitchFamily="34" charset="0"/>
              </a:rPr>
              <a:t>Exception By:  </a:t>
            </a:r>
            <a:r>
              <a:rPr lang="en-US" sz="1400" dirty="0" smtClean="0">
                <a:solidFill>
                  <a:schemeClr val="tx2">
                    <a:lumMod val="75000"/>
                  </a:schemeClr>
                </a:solidFill>
                <a:latin typeface="Arial" pitchFamily="34" charset="0"/>
                <a:cs typeface="Arial" pitchFamily="34" charset="0"/>
              </a:rPr>
              <a:t>Smith, John    </a:t>
            </a:r>
            <a:r>
              <a:rPr lang="en-US" sz="1400" b="1" dirty="0" smtClean="0">
                <a:solidFill>
                  <a:schemeClr val="tx2">
                    <a:lumMod val="75000"/>
                  </a:schemeClr>
                </a:solidFill>
                <a:latin typeface="Arial" pitchFamily="34" charset="0"/>
                <a:cs typeface="Arial" pitchFamily="34" charset="0"/>
              </a:rPr>
              <a:t>On:  </a:t>
            </a:r>
            <a:r>
              <a:rPr lang="en-US" sz="1400" dirty="0" smtClean="0">
                <a:solidFill>
                  <a:schemeClr val="tx2">
                    <a:lumMod val="75000"/>
                  </a:schemeClr>
                </a:solidFill>
                <a:latin typeface="Arial" pitchFamily="34" charset="0"/>
                <a:cs typeface="Arial" pitchFamily="34" charset="0"/>
              </a:rPr>
              <a:t>08/20/2010   </a:t>
            </a:r>
            <a:r>
              <a:rPr lang="en-US" sz="1400" b="1" dirty="0" smtClean="0">
                <a:solidFill>
                  <a:srgbClr val="C00000"/>
                </a:solidFill>
                <a:latin typeface="Arial" pitchFamily="34" charset="0"/>
                <a:cs typeface="Arial" pitchFamily="34" charset="0"/>
              </a:rPr>
              <a:t>Remove Course/Change the Limit : </a:t>
            </a:r>
            <a:r>
              <a:rPr lang="en-US" sz="1400" b="1" dirty="0" smtClean="0">
                <a:solidFill>
                  <a:schemeClr val="tx2">
                    <a:lumMod val="75000"/>
                  </a:schemeClr>
                </a:solidFill>
                <a:latin typeface="Arial" pitchFamily="34" charset="0"/>
                <a:cs typeface="Arial" pitchFamily="34" charset="0"/>
              </a:rPr>
              <a:t>Remove BA 276</a:t>
            </a:r>
            <a:endParaRPr lang="en-US" sz="1400" b="1" dirty="0">
              <a:solidFill>
                <a:schemeClr val="tx2">
                  <a:lumMod val="75000"/>
                </a:schemeClr>
              </a:solidFill>
              <a:latin typeface="Arial" pitchFamily="34" charset="0"/>
              <a:cs typeface="Arial" pitchFamily="34" charset="0"/>
            </a:endParaRPr>
          </a:p>
        </p:txBody>
      </p:sp>
      <p:sp>
        <p:nvSpPr>
          <p:cNvPr id="28" name="TextBox 27"/>
          <p:cNvSpPr txBox="1"/>
          <p:nvPr/>
        </p:nvSpPr>
        <p:spPr>
          <a:xfrm>
            <a:off x="1034844" y="4393049"/>
            <a:ext cx="7086600" cy="1169551"/>
          </a:xfrm>
          <a:prstGeom prst="rect">
            <a:avLst/>
          </a:prstGeom>
          <a:noFill/>
        </p:spPr>
        <p:txBody>
          <a:bodyPr wrap="square" rtlCol="0">
            <a:spAutoFit/>
          </a:bodyPr>
          <a:lstStyle/>
          <a:p>
            <a:pPr marL="800100" lvl="1" indent="-342900">
              <a:spcAft>
                <a:spcPts val="1200"/>
              </a:spcAft>
              <a:buFont typeface="Arial" pitchFamily="34" charset="0"/>
              <a:buChar char="•"/>
            </a:pPr>
            <a:r>
              <a:rPr lang="en-US" sz="2000" b="1" dirty="0" smtClean="0"/>
              <a:t>Removes a course from a requirement course list. </a:t>
            </a:r>
          </a:p>
          <a:p>
            <a:pPr marL="800100" lvl="1" indent="-342900">
              <a:buFont typeface="Arial" pitchFamily="34" charset="0"/>
              <a:buChar char="•"/>
            </a:pPr>
            <a:r>
              <a:rPr lang="en-US" sz="2000" b="1" dirty="0" smtClean="0"/>
              <a:t>Do NOT use to remove a rule with one course. </a:t>
            </a:r>
            <a:r>
              <a:rPr lang="en-US" sz="2000" b="1" dirty="0"/>
              <a:t/>
            </a:r>
            <a:br>
              <a:rPr lang="en-US" sz="2000" b="1" dirty="0"/>
            </a:br>
            <a:r>
              <a:rPr lang="en-US" sz="2000" b="1" dirty="0" smtClean="0"/>
              <a:t>Use Force Complete for this. </a:t>
            </a:r>
            <a:endParaRPr lang="en-US" sz="2000" b="1" dirty="0"/>
          </a:p>
        </p:txBody>
      </p:sp>
      <p:pic>
        <p:nvPicPr>
          <p:cNvPr id="4098" name="Picture 2"/>
          <p:cNvPicPr>
            <a:picLocks noChangeAspect="1" noChangeArrowheads="1"/>
          </p:cNvPicPr>
          <p:nvPr/>
        </p:nvPicPr>
        <p:blipFill>
          <a:blip r:embed="rId3" cstate="print"/>
          <a:srcRect/>
          <a:stretch>
            <a:fillRect/>
          </a:stretch>
        </p:blipFill>
        <p:spPr bwMode="auto">
          <a:xfrm>
            <a:off x="1885950" y="914400"/>
            <a:ext cx="5353050" cy="1628775"/>
          </a:xfrm>
          <a:prstGeom prst="rect">
            <a:avLst/>
          </a:prstGeom>
          <a:noFill/>
          <a:ln w="9525">
            <a:solidFill>
              <a:schemeClr val="accent6"/>
            </a:solidFill>
            <a:miter lim="800000"/>
            <a:headEnd/>
            <a:tailEnd/>
          </a:ln>
        </p:spPr>
      </p:pic>
      <p:sp>
        <p:nvSpPr>
          <p:cNvPr id="31" name="Oval 30"/>
          <p:cNvSpPr/>
          <p:nvPr/>
        </p:nvSpPr>
        <p:spPr>
          <a:xfrm>
            <a:off x="6378678" y="3456698"/>
            <a:ext cx="762000" cy="4572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nvSpPr>
        <p:spPr>
          <a:xfrm>
            <a:off x="8045244" y="3112568"/>
            <a:ext cx="762000" cy="4572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p:cNvSpPr txBox="1"/>
          <p:nvPr/>
        </p:nvSpPr>
        <p:spPr>
          <a:xfrm>
            <a:off x="7605252" y="3178278"/>
            <a:ext cx="1600200" cy="338554"/>
          </a:xfrm>
          <a:prstGeom prst="rect">
            <a:avLst/>
          </a:prstGeom>
          <a:noFill/>
        </p:spPr>
        <p:txBody>
          <a:bodyPr wrap="square" rtlCol="0">
            <a:spAutoFit/>
          </a:bodyPr>
          <a:lstStyle/>
          <a:p>
            <a:r>
              <a:rPr lang="en-US" sz="1600" dirty="0" smtClean="0">
                <a:latin typeface="Arial" pitchFamily="34" charset="0"/>
                <a:cs typeface="Arial" pitchFamily="34" charset="0"/>
              </a:rPr>
              <a:t>and</a:t>
            </a:r>
            <a:r>
              <a:rPr lang="en-US" sz="1600" b="1" dirty="0" smtClean="0">
                <a:latin typeface="Arial" pitchFamily="34" charset="0"/>
                <a:cs typeface="Arial" pitchFamily="34" charset="0"/>
              </a:rPr>
              <a:t> BA </a:t>
            </a:r>
            <a:r>
              <a:rPr lang="en-US" sz="1600" dirty="0" smtClean="0">
                <a:latin typeface="Arial" pitchFamily="34" charset="0"/>
                <a:cs typeface="Arial" pitchFamily="34" charset="0"/>
              </a:rPr>
              <a:t>276</a:t>
            </a:r>
          </a:p>
        </p:txBody>
      </p:sp>
      <p:sp>
        <p:nvSpPr>
          <p:cNvPr id="34" name="Rectangle 33"/>
          <p:cNvSpPr/>
          <p:nvPr/>
        </p:nvSpPr>
        <p:spPr>
          <a:xfrm>
            <a:off x="6154639" y="3505200"/>
            <a:ext cx="1022909" cy="338554"/>
          </a:xfrm>
          <a:prstGeom prst="rect">
            <a:avLst/>
          </a:prstGeom>
        </p:spPr>
        <p:txBody>
          <a:bodyPr wrap="none">
            <a:spAutoFit/>
          </a:bodyPr>
          <a:lstStyle/>
          <a:p>
            <a:r>
              <a:rPr lang="en-US" sz="1600" dirty="0" smtClean="0">
                <a:latin typeface="Arial" pitchFamily="34" charset="0"/>
                <a:cs typeface="Arial" pitchFamily="34" charset="0"/>
              </a:rPr>
              <a:t>+ BA 276</a:t>
            </a:r>
            <a:endParaRPr lang="en-US" sz="1600" dirty="0"/>
          </a:p>
        </p:txBody>
      </p:sp>
      <p:sp>
        <p:nvSpPr>
          <p:cNvPr id="37" name="TextBox 36"/>
          <p:cNvSpPr txBox="1"/>
          <p:nvPr/>
        </p:nvSpPr>
        <p:spPr>
          <a:xfrm>
            <a:off x="3429000" y="3505200"/>
            <a:ext cx="228600" cy="338554"/>
          </a:xfrm>
          <a:prstGeom prst="rect">
            <a:avLst/>
          </a:prstGeom>
          <a:noFill/>
        </p:spPr>
        <p:txBody>
          <a:bodyPr wrap="square" rtlCol="0">
            <a:spAutoFit/>
          </a:bodyPr>
          <a:lstStyle/>
          <a:p>
            <a:r>
              <a:rPr lang="en-US" sz="1600" dirty="0" smtClean="0">
                <a:latin typeface="Arial" pitchFamily="34" charset="0"/>
                <a:cs typeface="Arial" pitchFamily="34" charset="0"/>
              </a:rPr>
              <a:t>3</a:t>
            </a:r>
          </a:p>
        </p:txBody>
      </p:sp>
      <p:sp>
        <p:nvSpPr>
          <p:cNvPr id="38" name="TextBox 37"/>
          <p:cNvSpPr txBox="1"/>
          <p:nvPr/>
        </p:nvSpPr>
        <p:spPr>
          <a:xfrm>
            <a:off x="4608870" y="3166646"/>
            <a:ext cx="228600" cy="338554"/>
          </a:xfrm>
          <a:prstGeom prst="rect">
            <a:avLst/>
          </a:prstGeom>
          <a:noFill/>
        </p:spPr>
        <p:txBody>
          <a:bodyPr wrap="square" rtlCol="0">
            <a:spAutoFit/>
          </a:bodyPr>
          <a:lstStyle/>
          <a:p>
            <a:r>
              <a:rPr lang="en-US" sz="1600" b="1" dirty="0" smtClean="0">
                <a:latin typeface="Arial" pitchFamily="34" charset="0"/>
                <a:cs typeface="Arial" pitchFamily="34" charset="0"/>
              </a:rPr>
              <a:t>3</a:t>
            </a:r>
          </a:p>
        </p:txBody>
      </p:sp>
      <p:sp>
        <p:nvSpPr>
          <p:cNvPr id="39" name="TextBox 38"/>
          <p:cNvSpPr txBox="1"/>
          <p:nvPr/>
        </p:nvSpPr>
        <p:spPr>
          <a:xfrm>
            <a:off x="3429000" y="3505200"/>
            <a:ext cx="228600" cy="338554"/>
          </a:xfrm>
          <a:prstGeom prst="rect">
            <a:avLst/>
          </a:prstGeom>
          <a:noFill/>
        </p:spPr>
        <p:txBody>
          <a:bodyPr wrap="square" rtlCol="0">
            <a:spAutoFit/>
          </a:bodyPr>
          <a:lstStyle/>
          <a:p>
            <a:r>
              <a:rPr lang="en-US" sz="1600" dirty="0" smtClean="0">
                <a:latin typeface="Arial" pitchFamily="34" charset="0"/>
                <a:cs typeface="Arial" pitchFamily="34" charset="0"/>
              </a:rPr>
              <a:t>2</a:t>
            </a:r>
          </a:p>
        </p:txBody>
      </p:sp>
      <p:sp>
        <p:nvSpPr>
          <p:cNvPr id="40" name="TextBox 39"/>
          <p:cNvSpPr txBox="1"/>
          <p:nvPr/>
        </p:nvSpPr>
        <p:spPr>
          <a:xfrm>
            <a:off x="4601496" y="3166646"/>
            <a:ext cx="228600" cy="338554"/>
          </a:xfrm>
          <a:prstGeom prst="rect">
            <a:avLst/>
          </a:prstGeom>
          <a:noFill/>
        </p:spPr>
        <p:txBody>
          <a:bodyPr wrap="square" rtlCol="0">
            <a:spAutoFit/>
          </a:bodyPr>
          <a:lstStyle/>
          <a:p>
            <a:r>
              <a:rPr lang="en-US" sz="1600" b="1" dirty="0" smtClean="0">
                <a:latin typeface="Arial" pitchFamily="34" charset="0"/>
                <a:cs typeface="Arial" pitchFamily="34" charset="0"/>
              </a:rPr>
              <a:t>2</a:t>
            </a:r>
            <a:endParaRPr lang="en-US" sz="160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linds(vertical)">
                                      <p:cBhvr>
                                        <p:cTn id="7" dur="2000"/>
                                        <p:tgtEl>
                                          <p:spTgt spid="4098"/>
                                        </p:tgtEl>
                                      </p:cBhvr>
                                    </p:animEffect>
                                  </p:childTnLst>
                                </p:cTn>
                              </p:par>
                            </p:childTnLst>
                          </p:cTn>
                        </p:par>
                        <p:par>
                          <p:cTn id="8" fill="hold">
                            <p:stCondLst>
                              <p:cond delay="2000"/>
                            </p:stCondLst>
                            <p:childTnLst>
                              <p:par>
                                <p:cTn id="9" presetID="3" presetClass="entr" presetSubtype="10"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blinds(horizontal)">
                                      <p:cBhvr>
                                        <p:cTn id="11" dur="500"/>
                                        <p:tgtEl>
                                          <p:spTgt spid="2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1"/>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0" nodeType="clickEffect">
                                  <p:stCondLst>
                                    <p:cond delay="0"/>
                                  </p:stCondLst>
                                  <p:childTnLst>
                                    <p:animEffect transition="out" filter="blinds(horizontal)">
                                      <p:cBhvr>
                                        <p:cTn id="21" dur="500"/>
                                        <p:tgtEl>
                                          <p:spTgt spid="34"/>
                                        </p:tgtEl>
                                      </p:cBhvr>
                                    </p:animEffect>
                                    <p:set>
                                      <p:cBhvr>
                                        <p:cTn id="22" dur="1" fill="hold">
                                          <p:stCondLst>
                                            <p:cond delay="499"/>
                                          </p:stCondLst>
                                        </p:cTn>
                                        <p:tgtEl>
                                          <p:spTgt spid="34"/>
                                        </p:tgtEl>
                                        <p:attrNameLst>
                                          <p:attrName>style.visibility</p:attrName>
                                        </p:attrNameLst>
                                      </p:cBhvr>
                                      <p:to>
                                        <p:strVal val="hidden"/>
                                      </p:to>
                                    </p:set>
                                  </p:childTnLst>
                                </p:cTn>
                              </p:par>
                              <p:par>
                                <p:cTn id="23" presetID="3" presetClass="exit" presetSubtype="10" fill="hold" grpId="0" nodeType="withEffect">
                                  <p:stCondLst>
                                    <p:cond delay="0"/>
                                  </p:stCondLst>
                                  <p:childTnLst>
                                    <p:animEffect transition="out" filter="blinds(horizontal)">
                                      <p:cBhvr>
                                        <p:cTn id="24" dur="500"/>
                                        <p:tgtEl>
                                          <p:spTgt spid="33"/>
                                        </p:tgtEl>
                                      </p:cBhvr>
                                    </p:animEffect>
                                    <p:set>
                                      <p:cBhvr>
                                        <p:cTn id="25" dur="1" fill="hold">
                                          <p:stCondLst>
                                            <p:cond delay="499"/>
                                          </p:stCondLst>
                                        </p:cTn>
                                        <p:tgtEl>
                                          <p:spTgt spid="33"/>
                                        </p:tgtEl>
                                        <p:attrNameLst>
                                          <p:attrName>style.visibility</p:attrName>
                                        </p:attrNameLst>
                                      </p:cBhvr>
                                      <p:to>
                                        <p:strVal val="hidden"/>
                                      </p:to>
                                    </p:set>
                                  </p:childTnLst>
                                </p:cTn>
                              </p:par>
                              <p:par>
                                <p:cTn id="26" presetID="3" presetClass="exit" presetSubtype="10" fill="hold" grpId="1" nodeType="withEffect">
                                  <p:stCondLst>
                                    <p:cond delay="0"/>
                                  </p:stCondLst>
                                  <p:childTnLst>
                                    <p:animEffect transition="out" filter="blinds(horizontal)">
                                      <p:cBhvr>
                                        <p:cTn id="27" dur="500"/>
                                        <p:tgtEl>
                                          <p:spTgt spid="31"/>
                                        </p:tgtEl>
                                      </p:cBhvr>
                                    </p:animEffect>
                                    <p:set>
                                      <p:cBhvr>
                                        <p:cTn id="28" dur="1" fill="hold">
                                          <p:stCondLst>
                                            <p:cond delay="499"/>
                                          </p:stCondLst>
                                        </p:cTn>
                                        <p:tgtEl>
                                          <p:spTgt spid="31"/>
                                        </p:tgtEl>
                                        <p:attrNameLst>
                                          <p:attrName>style.visibility</p:attrName>
                                        </p:attrNameLst>
                                      </p:cBhvr>
                                      <p:to>
                                        <p:strVal val="hidden"/>
                                      </p:to>
                                    </p:set>
                                  </p:childTnLst>
                                </p:cTn>
                              </p:par>
                              <p:par>
                                <p:cTn id="29" presetID="3" presetClass="exit" presetSubtype="10" fill="hold" grpId="1" nodeType="withEffect">
                                  <p:stCondLst>
                                    <p:cond delay="0"/>
                                  </p:stCondLst>
                                  <p:childTnLst>
                                    <p:animEffect transition="out" filter="blinds(horizontal)">
                                      <p:cBhvr>
                                        <p:cTn id="30" dur="500"/>
                                        <p:tgtEl>
                                          <p:spTgt spid="32"/>
                                        </p:tgtEl>
                                      </p:cBhvr>
                                    </p:animEffect>
                                    <p:set>
                                      <p:cBhvr>
                                        <p:cTn id="31" dur="1" fill="hold">
                                          <p:stCondLst>
                                            <p:cond delay="499"/>
                                          </p:stCondLst>
                                        </p:cTn>
                                        <p:tgtEl>
                                          <p:spTgt spid="32"/>
                                        </p:tgtEl>
                                        <p:attrNameLst>
                                          <p:attrName>style.visibility</p:attrName>
                                        </p:attrNameLst>
                                      </p:cBhvr>
                                      <p:to>
                                        <p:strVal val="hidden"/>
                                      </p:to>
                                    </p:set>
                                  </p:childTnLst>
                                </p:cTn>
                              </p:par>
                              <p:par>
                                <p:cTn id="32" presetID="3" presetClass="exit" presetSubtype="10" fill="hold" grpId="0" nodeType="withEffect">
                                  <p:stCondLst>
                                    <p:cond delay="0"/>
                                  </p:stCondLst>
                                  <p:childTnLst>
                                    <p:animEffect transition="out" filter="blinds(horizontal)">
                                      <p:cBhvr>
                                        <p:cTn id="33" dur="500"/>
                                        <p:tgtEl>
                                          <p:spTgt spid="38"/>
                                        </p:tgtEl>
                                      </p:cBhvr>
                                    </p:animEffect>
                                    <p:set>
                                      <p:cBhvr>
                                        <p:cTn id="34" dur="1" fill="hold">
                                          <p:stCondLst>
                                            <p:cond delay="499"/>
                                          </p:stCondLst>
                                        </p:cTn>
                                        <p:tgtEl>
                                          <p:spTgt spid="38"/>
                                        </p:tgtEl>
                                        <p:attrNameLst>
                                          <p:attrName>style.visibility</p:attrName>
                                        </p:attrNameLst>
                                      </p:cBhvr>
                                      <p:to>
                                        <p:strVal val="hidden"/>
                                      </p:to>
                                    </p:set>
                                  </p:childTnLst>
                                </p:cTn>
                              </p:par>
                              <p:par>
                                <p:cTn id="35" presetID="3" presetClass="exit" presetSubtype="10" fill="hold" grpId="0" nodeType="withEffect">
                                  <p:stCondLst>
                                    <p:cond delay="0"/>
                                  </p:stCondLst>
                                  <p:childTnLst>
                                    <p:animEffect transition="out" filter="blinds(horizontal)">
                                      <p:cBhvr>
                                        <p:cTn id="36" dur="500"/>
                                        <p:tgtEl>
                                          <p:spTgt spid="37"/>
                                        </p:tgtEl>
                                      </p:cBhvr>
                                    </p:animEffect>
                                    <p:set>
                                      <p:cBhvr>
                                        <p:cTn id="37" dur="1" fill="hold">
                                          <p:stCondLst>
                                            <p:cond delay="499"/>
                                          </p:stCondLst>
                                        </p:cTn>
                                        <p:tgtEl>
                                          <p:spTgt spid="37"/>
                                        </p:tgtEl>
                                        <p:attrNameLst>
                                          <p:attrName>style.visibility</p:attrName>
                                        </p:attrNameLst>
                                      </p:cBhvr>
                                      <p:to>
                                        <p:strVal val="hidden"/>
                                      </p:to>
                                    </p:set>
                                  </p:childTnLst>
                                </p:cTn>
                              </p:par>
                              <p:par>
                                <p:cTn id="38" presetID="1" presetClass="entr" presetSubtype="0" fill="hold" grpId="0" nodeType="withEffect">
                                  <p:stCondLst>
                                    <p:cond delay="0"/>
                                  </p:stCondLst>
                                  <p:childTnLst>
                                    <p:set>
                                      <p:cBhvr>
                                        <p:cTn id="39" dur="1" fill="hold">
                                          <p:stCondLst>
                                            <p:cond delay="0"/>
                                          </p:stCondLst>
                                        </p:cTn>
                                        <p:tgtEl>
                                          <p:spTgt spid="40"/>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1" grpId="0" animBg="1"/>
      <p:bldP spid="31" grpId="1" animBg="1"/>
      <p:bldP spid="32" grpId="0" animBg="1"/>
      <p:bldP spid="32" grpId="1" animBg="1"/>
      <p:bldP spid="33" grpId="0"/>
      <p:bldP spid="34" grpId="0"/>
      <p:bldP spid="37" grpId="0"/>
      <p:bldP spid="38" grpId="0"/>
      <p:bldP spid="39" grpId="0"/>
      <p:bldP spid="4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4"/>
          <p:cNvSpPr txBox="1"/>
          <p:nvPr/>
        </p:nvSpPr>
        <p:spPr>
          <a:xfrm>
            <a:off x="609600" y="3374571"/>
            <a:ext cx="8077200" cy="369332"/>
          </a:xfrm>
          <a:prstGeom prst="rect">
            <a:avLst/>
          </a:prstGeom>
          <a:solidFill>
            <a:schemeClr val="bg1">
              <a:lumMod val="85000"/>
            </a:schemeClr>
          </a:solidFill>
        </p:spPr>
        <p:txBody>
          <a:bodyPr wrap="square" rtlCol="0">
            <a:spAutoFit/>
          </a:bodyPr>
          <a:lstStyle/>
          <a:p>
            <a:r>
              <a:rPr lang="en-US" dirty="0" smtClean="0"/>
              <a:t>	 	</a:t>
            </a:r>
            <a:endParaRPr lang="en-US" dirty="0"/>
          </a:p>
        </p:txBody>
      </p:sp>
      <p:sp>
        <p:nvSpPr>
          <p:cNvPr id="2" name="Title 1"/>
          <p:cNvSpPr>
            <a:spLocks noGrp="1"/>
          </p:cNvSpPr>
          <p:nvPr>
            <p:ph type="ctrTitle"/>
          </p:nvPr>
        </p:nvSpPr>
        <p:spPr>
          <a:xfrm>
            <a:off x="0" y="152400"/>
            <a:ext cx="9144000" cy="548640"/>
          </a:xfrm>
          <a:solidFill>
            <a:srgbClr val="875E3D"/>
          </a:solidFill>
          <a:ln>
            <a:noFill/>
          </a:ln>
        </p:spPr>
        <p:txBody>
          <a:bodyPr vert="horz" lIns="91440" tIns="45720" rIns="91440" bIns="45720" rtlCol="0" anchor="ctr">
            <a:noAutofit/>
          </a:bodyPr>
          <a:lstStyle/>
          <a:p>
            <a:r>
              <a:rPr lang="en-US" sz="4000" dirty="0">
                <a:solidFill>
                  <a:schemeClr val="bg1"/>
                </a:solidFill>
              </a:rPr>
              <a:t>Option 4: </a:t>
            </a:r>
            <a:r>
              <a:rPr lang="en-US" sz="4000" dirty="0" smtClean="0">
                <a:solidFill>
                  <a:schemeClr val="bg1"/>
                </a:solidFill>
              </a:rPr>
              <a:t>Remove </a:t>
            </a:r>
            <a:r>
              <a:rPr lang="en-US" sz="4000" dirty="0">
                <a:solidFill>
                  <a:schemeClr val="bg1"/>
                </a:solidFill>
              </a:rPr>
              <a:t>Course/Change </a:t>
            </a:r>
            <a:r>
              <a:rPr lang="en-US" sz="4000" dirty="0" smtClean="0">
                <a:solidFill>
                  <a:schemeClr val="bg1"/>
                </a:solidFill>
              </a:rPr>
              <a:t>Limit (2)</a:t>
            </a:r>
            <a:endParaRPr lang="en-US" sz="4000" dirty="0">
              <a:solidFill>
                <a:schemeClr val="bg1"/>
              </a:solidFill>
            </a:endParaRPr>
          </a:p>
        </p:txBody>
      </p:sp>
      <p:sp>
        <p:nvSpPr>
          <p:cNvPr id="28" name="TextBox 27"/>
          <p:cNvSpPr txBox="1"/>
          <p:nvPr/>
        </p:nvSpPr>
        <p:spPr>
          <a:xfrm>
            <a:off x="990600" y="5094982"/>
            <a:ext cx="7086600" cy="1477328"/>
          </a:xfrm>
          <a:prstGeom prst="rect">
            <a:avLst/>
          </a:prstGeom>
          <a:noFill/>
        </p:spPr>
        <p:txBody>
          <a:bodyPr wrap="square" rtlCol="0">
            <a:spAutoFit/>
          </a:bodyPr>
          <a:lstStyle/>
          <a:p>
            <a:pPr marL="800100" lvl="1" indent="-342900">
              <a:spcAft>
                <a:spcPts val="1200"/>
              </a:spcAft>
              <a:buFont typeface="Arial" pitchFamily="34" charset="0"/>
              <a:buChar char="•"/>
            </a:pPr>
            <a:r>
              <a:rPr lang="en-US" sz="2000" b="1" dirty="0" smtClean="0"/>
              <a:t>Allows you to change the number of credits or classes required for a rule (“3 classes in…”) or block without removing courses.</a:t>
            </a:r>
          </a:p>
          <a:p>
            <a:pPr marL="800100" lvl="1" indent="-342900">
              <a:buFont typeface="Arial" pitchFamily="34" charset="0"/>
              <a:buChar char="•"/>
            </a:pPr>
            <a:endParaRPr lang="en-US" sz="2000" b="1" dirty="0"/>
          </a:p>
        </p:txBody>
      </p:sp>
      <p:sp>
        <p:nvSpPr>
          <p:cNvPr id="15" name="Title 1"/>
          <p:cNvSpPr txBox="1">
            <a:spLocks/>
          </p:cNvSpPr>
          <p:nvPr/>
        </p:nvSpPr>
        <p:spPr>
          <a:xfrm>
            <a:off x="609600" y="2917371"/>
            <a:ext cx="8077200" cy="457200"/>
          </a:xfrm>
          <a:prstGeom prst="rect">
            <a:avLst/>
          </a:prstGeom>
          <a:solidFill>
            <a:srgbClr val="875E3D"/>
          </a:solidFill>
          <a:ln>
            <a:noFill/>
          </a:ln>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1600" b="1" i="0" u="none" strike="noStrike" kern="1200" cap="none" spc="0" normalizeH="0" baseline="0" noProof="0" dirty="0" smtClean="0">
                <a:ln>
                  <a:noFill/>
                </a:ln>
                <a:solidFill>
                  <a:schemeClr val="bg1"/>
                </a:solidFill>
                <a:effectLst/>
                <a:uLnTx/>
                <a:uFillTx/>
                <a:latin typeface="+mj-lt"/>
                <a:ea typeface="+mj-ea"/>
                <a:cs typeface="+mj-cs"/>
              </a:rPr>
              <a:t>      Minor in Business Administration</a:t>
            </a:r>
          </a:p>
        </p:txBody>
      </p:sp>
      <p:sp>
        <p:nvSpPr>
          <p:cNvPr id="16" name="Rectangle 15"/>
          <p:cNvSpPr>
            <a:spLocks noChangeAspect="1"/>
          </p:cNvSpPr>
          <p:nvPr/>
        </p:nvSpPr>
        <p:spPr>
          <a:xfrm>
            <a:off x="731520" y="3039291"/>
            <a:ext cx="182880" cy="182880"/>
          </a:xfrm>
          <a:prstGeom prst="rect">
            <a:avLst/>
          </a:prstGeom>
          <a:solidFill>
            <a:schemeClr val="bg1">
              <a:lumMod val="85000"/>
              <a:alpha val="59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609600" y="3648670"/>
            <a:ext cx="8077200" cy="923330"/>
          </a:xfrm>
          <a:prstGeom prst="rect">
            <a:avLst/>
          </a:prstGeom>
          <a:solidFill>
            <a:schemeClr val="bg1">
              <a:lumMod val="85000"/>
            </a:schemeClr>
          </a:solidFill>
        </p:spPr>
        <p:txBody>
          <a:bodyPr wrap="square" rtlCol="0">
            <a:spAutoFit/>
          </a:bodyPr>
          <a:lstStyle/>
          <a:p>
            <a:r>
              <a:rPr lang="en-US" dirty="0" smtClean="0"/>
              <a:t>	 			MINGPA 2.5</a:t>
            </a:r>
          </a:p>
          <a:p>
            <a:r>
              <a:rPr lang="en-US" dirty="0" smtClean="0"/>
              <a:t>		</a:t>
            </a:r>
            <a:r>
              <a:rPr lang="en-US" dirty="0" smtClean="0">
                <a:solidFill>
                  <a:schemeClr val="bg1">
                    <a:lumMod val="50000"/>
                  </a:schemeClr>
                </a:solidFill>
              </a:rPr>
              <a:t>Block Qualifiers:</a:t>
            </a:r>
            <a:r>
              <a:rPr lang="en-US" dirty="0" smtClean="0"/>
              <a:t>	MINGRADE 1.7</a:t>
            </a:r>
          </a:p>
          <a:p>
            <a:r>
              <a:rPr lang="en-US" dirty="0" smtClean="0"/>
              <a:t>				      Credits</a:t>
            </a:r>
            <a:endParaRPr lang="en-US" dirty="0"/>
          </a:p>
        </p:txBody>
      </p:sp>
      <p:sp>
        <p:nvSpPr>
          <p:cNvPr id="18" name="TextBox 17"/>
          <p:cNvSpPr txBox="1"/>
          <p:nvPr/>
        </p:nvSpPr>
        <p:spPr>
          <a:xfrm>
            <a:off x="609600" y="3374571"/>
            <a:ext cx="8077200" cy="276999"/>
          </a:xfrm>
          <a:prstGeom prst="rect">
            <a:avLst/>
          </a:prstGeom>
          <a:solidFill>
            <a:srgbClr val="E8E8E8"/>
          </a:solidFill>
        </p:spPr>
        <p:txBody>
          <a:bodyPr wrap="square" rtlCol="0">
            <a:spAutoFit/>
          </a:bodyPr>
          <a:lstStyle/>
          <a:p>
            <a:r>
              <a:rPr lang="en-US" sz="1200" b="1" dirty="0" smtClean="0"/>
              <a:t>Unmet conditions for this set of requirements</a:t>
            </a:r>
            <a:r>
              <a:rPr lang="en-US" sz="1200" dirty="0" smtClean="0"/>
              <a:t>:    28 credits are required. You currently have 28, you still need 4 more credits.</a:t>
            </a:r>
          </a:p>
        </p:txBody>
      </p:sp>
      <p:sp>
        <p:nvSpPr>
          <p:cNvPr id="19" name="Oval 18"/>
          <p:cNvSpPr/>
          <p:nvPr/>
        </p:nvSpPr>
        <p:spPr>
          <a:xfrm>
            <a:off x="4267200" y="4187370"/>
            <a:ext cx="457200" cy="3810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p:cNvSpPr txBox="1"/>
          <p:nvPr/>
        </p:nvSpPr>
        <p:spPr>
          <a:xfrm>
            <a:off x="4292598" y="4201884"/>
            <a:ext cx="609600" cy="369332"/>
          </a:xfrm>
          <a:prstGeom prst="rect">
            <a:avLst/>
          </a:prstGeom>
          <a:noFill/>
        </p:spPr>
        <p:txBody>
          <a:bodyPr wrap="square" rtlCol="0">
            <a:spAutoFit/>
          </a:bodyPr>
          <a:lstStyle/>
          <a:p>
            <a:r>
              <a:rPr lang="en-US" dirty="0" smtClean="0"/>
              <a:t>28</a:t>
            </a:r>
            <a:endParaRPr lang="en-US" dirty="0"/>
          </a:p>
        </p:txBody>
      </p:sp>
      <p:sp>
        <p:nvSpPr>
          <p:cNvPr id="21" name="TextBox 20"/>
          <p:cNvSpPr txBox="1"/>
          <p:nvPr/>
        </p:nvSpPr>
        <p:spPr>
          <a:xfrm>
            <a:off x="8229600" y="2917371"/>
            <a:ext cx="609600" cy="276999"/>
          </a:xfrm>
          <a:prstGeom prst="rect">
            <a:avLst/>
          </a:prstGeom>
          <a:noFill/>
        </p:spPr>
        <p:txBody>
          <a:bodyPr wrap="square" rtlCol="0">
            <a:spAutoFit/>
          </a:bodyPr>
          <a:lstStyle/>
          <a:p>
            <a:r>
              <a:rPr lang="en-US" sz="1200" dirty="0" smtClean="0">
                <a:solidFill>
                  <a:schemeClr val="bg1"/>
                </a:solidFill>
              </a:rPr>
              <a:t>24</a:t>
            </a:r>
            <a:endParaRPr lang="en-US" sz="1200" dirty="0">
              <a:solidFill>
                <a:schemeClr val="bg1"/>
              </a:solidFill>
            </a:endParaRPr>
          </a:p>
        </p:txBody>
      </p:sp>
      <p:sp>
        <p:nvSpPr>
          <p:cNvPr id="23" name="TextBox 22"/>
          <p:cNvSpPr txBox="1"/>
          <p:nvPr/>
        </p:nvSpPr>
        <p:spPr>
          <a:xfrm>
            <a:off x="5105400" y="2917371"/>
            <a:ext cx="3581400" cy="461665"/>
          </a:xfrm>
          <a:prstGeom prst="rect">
            <a:avLst/>
          </a:prstGeom>
          <a:noFill/>
        </p:spPr>
        <p:txBody>
          <a:bodyPr wrap="square" rtlCol="0">
            <a:spAutoFit/>
          </a:bodyPr>
          <a:lstStyle/>
          <a:p>
            <a:r>
              <a:rPr lang="en-US" sz="1200" b="1" dirty="0" smtClean="0">
                <a:solidFill>
                  <a:schemeClr val="bg1"/>
                </a:solidFill>
              </a:rPr>
              <a:t>Academic Year:  </a:t>
            </a:r>
            <a:r>
              <a:rPr lang="en-US" sz="1200" dirty="0" smtClean="0">
                <a:solidFill>
                  <a:schemeClr val="bg1"/>
                </a:solidFill>
              </a:rPr>
              <a:t>2007-2008      </a:t>
            </a:r>
            <a:r>
              <a:rPr lang="en-US" sz="1200" b="1" dirty="0" smtClean="0">
                <a:solidFill>
                  <a:schemeClr val="bg1"/>
                </a:solidFill>
              </a:rPr>
              <a:t>Credits Required: </a:t>
            </a:r>
          </a:p>
          <a:p>
            <a:r>
              <a:rPr lang="en-US" sz="1200" b="1" dirty="0">
                <a:solidFill>
                  <a:schemeClr val="bg1"/>
                </a:solidFill>
              </a:rPr>
              <a:t> </a:t>
            </a:r>
            <a:r>
              <a:rPr lang="en-US" sz="1200" b="1" dirty="0" smtClean="0">
                <a:solidFill>
                  <a:schemeClr val="bg1"/>
                </a:solidFill>
              </a:rPr>
              <a:t>                  GPA: </a:t>
            </a:r>
            <a:r>
              <a:rPr lang="en-US" sz="1200" dirty="0" smtClean="0">
                <a:solidFill>
                  <a:schemeClr val="bg1"/>
                </a:solidFill>
              </a:rPr>
              <a:t>3.830                   </a:t>
            </a:r>
            <a:r>
              <a:rPr lang="en-US" sz="1200" b="1" dirty="0" smtClean="0">
                <a:solidFill>
                  <a:schemeClr val="bg1"/>
                </a:solidFill>
              </a:rPr>
              <a:t>Credits Applied:   </a:t>
            </a:r>
            <a:r>
              <a:rPr lang="en-US" sz="1200" dirty="0" smtClean="0">
                <a:solidFill>
                  <a:schemeClr val="bg1"/>
                </a:solidFill>
              </a:rPr>
              <a:t>24</a:t>
            </a:r>
            <a:endParaRPr lang="en-US" sz="1200" dirty="0">
              <a:solidFill>
                <a:schemeClr val="bg1"/>
              </a:solidFill>
            </a:endParaRPr>
          </a:p>
        </p:txBody>
      </p:sp>
      <p:sp>
        <p:nvSpPr>
          <p:cNvPr id="26" name="TextBox 25"/>
          <p:cNvSpPr txBox="1"/>
          <p:nvPr/>
        </p:nvSpPr>
        <p:spPr>
          <a:xfrm>
            <a:off x="8229600" y="2917371"/>
            <a:ext cx="609600" cy="276999"/>
          </a:xfrm>
          <a:prstGeom prst="rect">
            <a:avLst/>
          </a:prstGeom>
          <a:noFill/>
        </p:spPr>
        <p:txBody>
          <a:bodyPr wrap="square" rtlCol="0">
            <a:spAutoFit/>
          </a:bodyPr>
          <a:lstStyle/>
          <a:p>
            <a:r>
              <a:rPr lang="en-US" sz="1200" dirty="0" smtClean="0">
                <a:solidFill>
                  <a:schemeClr val="bg1"/>
                </a:solidFill>
              </a:rPr>
              <a:t>28</a:t>
            </a:r>
          </a:p>
        </p:txBody>
      </p:sp>
      <p:sp>
        <p:nvSpPr>
          <p:cNvPr id="29" name="Oval 28"/>
          <p:cNvSpPr/>
          <p:nvPr/>
        </p:nvSpPr>
        <p:spPr>
          <a:xfrm>
            <a:off x="8258628" y="2906487"/>
            <a:ext cx="304800" cy="3048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nvSpPr>
        <p:spPr>
          <a:xfrm>
            <a:off x="8258628" y="3091542"/>
            <a:ext cx="304800" cy="3048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p:cNvSpPr txBox="1"/>
          <p:nvPr/>
        </p:nvSpPr>
        <p:spPr>
          <a:xfrm>
            <a:off x="4288971" y="4198257"/>
            <a:ext cx="609600" cy="369332"/>
          </a:xfrm>
          <a:prstGeom prst="rect">
            <a:avLst/>
          </a:prstGeom>
          <a:noFill/>
        </p:spPr>
        <p:txBody>
          <a:bodyPr wrap="square" rtlCol="0">
            <a:spAutoFit/>
          </a:bodyPr>
          <a:lstStyle/>
          <a:p>
            <a:r>
              <a:rPr lang="en-US" dirty="0" smtClean="0"/>
              <a:t>24</a:t>
            </a:r>
            <a:endParaRPr lang="en-US" dirty="0"/>
          </a:p>
        </p:txBody>
      </p:sp>
      <p:sp>
        <p:nvSpPr>
          <p:cNvPr id="37" name="Oval 36"/>
          <p:cNvSpPr/>
          <p:nvPr/>
        </p:nvSpPr>
        <p:spPr>
          <a:xfrm>
            <a:off x="8273142" y="2902857"/>
            <a:ext cx="304800" cy="3048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4"/>
          <p:cNvPicPr>
            <a:picLocks noChangeAspect="1" noChangeArrowheads="1"/>
          </p:cNvPicPr>
          <p:nvPr/>
        </p:nvPicPr>
        <p:blipFill>
          <a:blip r:embed="rId3" cstate="print"/>
          <a:srcRect/>
          <a:stretch>
            <a:fillRect/>
          </a:stretch>
        </p:blipFill>
        <p:spPr bwMode="auto">
          <a:xfrm>
            <a:off x="1828800" y="838200"/>
            <a:ext cx="5200650" cy="1657350"/>
          </a:xfrm>
          <a:prstGeom prst="rect">
            <a:avLst/>
          </a:prstGeom>
          <a:noFill/>
          <a:ln w="9525">
            <a:solidFill>
              <a:schemeClr val="accent6"/>
            </a:solidFill>
            <a:miter lim="800000"/>
            <a:headEnd/>
            <a:tailEnd/>
          </a:ln>
        </p:spPr>
      </p:pic>
      <p:grpSp>
        <p:nvGrpSpPr>
          <p:cNvPr id="27" name="Group 26"/>
          <p:cNvGrpSpPr/>
          <p:nvPr/>
        </p:nvGrpSpPr>
        <p:grpSpPr>
          <a:xfrm>
            <a:off x="701566" y="3019098"/>
            <a:ext cx="228600" cy="228600"/>
            <a:chOff x="762000" y="2286000"/>
            <a:chExt cx="228600" cy="228600"/>
          </a:xfrm>
        </p:grpSpPr>
        <p:sp>
          <p:nvSpPr>
            <p:cNvPr id="25" name="Rectangle 24"/>
            <p:cNvSpPr>
              <a:spLocks noChangeAspect="1"/>
            </p:cNvSpPr>
            <p:nvPr/>
          </p:nvSpPr>
          <p:spPr>
            <a:xfrm>
              <a:off x="762000" y="2286000"/>
              <a:ext cx="219456" cy="219456"/>
            </a:xfrm>
            <a:prstGeom prst="rect">
              <a:avLst/>
            </a:prstGeom>
            <a:solidFill>
              <a:schemeClr val="accent3">
                <a:alpha val="59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a:spLocks noChangeAspect="1"/>
            </p:cNvSpPr>
            <p:nvPr/>
          </p:nvSpPr>
          <p:spPr>
            <a:xfrm>
              <a:off x="762000" y="2286000"/>
              <a:ext cx="228600" cy="228600"/>
            </a:xfrm>
            <a:prstGeom prst="rect">
              <a:avLst/>
            </a:prstGeom>
            <a:solidFill>
              <a:schemeClr val="accent3"/>
            </a:solidFill>
          </p:spPr>
          <p:txBody>
            <a:bodyPr wrap="none" lIns="0" tIns="0" rIns="0" bIns="0" anchor="ctr" anchorCtr="0">
              <a:noAutofit/>
            </a:bodyPr>
            <a:lstStyle/>
            <a:p>
              <a:r>
                <a:rPr lang="en-US" sz="2000" b="1" dirty="0">
                  <a:solidFill>
                    <a:schemeClr val="bg1"/>
                  </a:solidFill>
                  <a:latin typeface="Wingdings" pitchFamily="2" charset="2"/>
                </a:rPr>
                <a:t>ü</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blinds(vertical)">
                                      <p:cBhvr>
                                        <p:cTn id="7" dur="2000"/>
                                        <p:tgtEl>
                                          <p:spTgt spid="512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2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30"/>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3" presetClass="exit" presetSubtype="10" fill="hold" grpId="0" nodeType="clickEffect">
                                  <p:stCondLst>
                                    <p:cond delay="0"/>
                                  </p:stCondLst>
                                  <p:childTnLst>
                                    <p:animEffect transition="out" filter="blinds(horizontal)">
                                      <p:cBhvr>
                                        <p:cTn id="29" dur="500"/>
                                        <p:tgtEl>
                                          <p:spTgt spid="18"/>
                                        </p:tgtEl>
                                      </p:cBhvr>
                                    </p:animEffect>
                                    <p:set>
                                      <p:cBhvr>
                                        <p:cTn id="30" dur="1" fill="hold">
                                          <p:stCondLst>
                                            <p:cond delay="499"/>
                                          </p:stCondLst>
                                        </p:cTn>
                                        <p:tgtEl>
                                          <p:spTgt spid="18"/>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35"/>
                                        </p:tgtEl>
                                        <p:attrNameLst>
                                          <p:attrName>style.visibility</p:attrName>
                                        </p:attrNameLst>
                                      </p:cBhvr>
                                      <p:to>
                                        <p:strVal val="visible"/>
                                      </p:to>
                                    </p:set>
                                  </p:childTnLst>
                                </p:cTn>
                              </p:par>
                              <p:par>
                                <p:cTn id="33" presetID="1" presetClass="exit"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linds(horizontal)">
                                      <p:cBhvr>
                                        <p:cTn id="4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18" grpId="0" animBg="1"/>
      <p:bldP spid="19" grpId="0" animBg="1"/>
      <p:bldP spid="20" grpId="0"/>
      <p:bldP spid="21" grpId="0"/>
      <p:bldP spid="26" grpId="0"/>
      <p:bldP spid="29" grpId="0" animBg="1"/>
      <p:bldP spid="29" grpId="1" animBg="1"/>
      <p:bldP spid="30" grpId="0" animBg="1"/>
      <p:bldP spid="30" grpId="1" animBg="1"/>
      <p:bldP spid="36" grpId="0"/>
      <p:bldP spid="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28600"/>
            <a:ext cx="9144000" cy="548640"/>
          </a:xfrm>
          <a:prstGeom prst="rect">
            <a:avLst/>
          </a:prstGeom>
          <a:solidFill>
            <a:srgbClr val="875E3D"/>
          </a:solidFill>
          <a:ln>
            <a:noFill/>
          </a:ln>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chemeClr val="bg1"/>
                </a:solidFill>
                <a:effectLst/>
                <a:uLnTx/>
                <a:uFillTx/>
                <a:latin typeface="+mj-lt"/>
                <a:ea typeface="+mj-ea"/>
                <a:cs typeface="+mj-cs"/>
              </a:rPr>
              <a:t>Option 5: Force</a:t>
            </a:r>
            <a:r>
              <a:rPr kumimoji="0" lang="en-US" sz="4000" b="0" i="0" u="none" strike="noStrike" kern="1200" cap="none" spc="0" normalizeH="0" noProof="0" dirty="0" smtClean="0">
                <a:ln>
                  <a:noFill/>
                </a:ln>
                <a:solidFill>
                  <a:schemeClr val="bg1"/>
                </a:solidFill>
                <a:effectLst/>
                <a:uLnTx/>
                <a:uFillTx/>
                <a:latin typeface="+mj-lt"/>
                <a:ea typeface="+mj-ea"/>
                <a:cs typeface="+mj-cs"/>
              </a:rPr>
              <a:t> Complete</a:t>
            </a:r>
            <a:endParaRPr kumimoji="0" lang="en-US" sz="4000" b="0" i="0" u="none" strike="noStrike" kern="1200" cap="none" spc="0" normalizeH="0" baseline="0" noProof="0" dirty="0">
              <a:ln>
                <a:noFill/>
              </a:ln>
              <a:solidFill>
                <a:schemeClr val="bg1"/>
              </a:solidFill>
              <a:effectLst/>
              <a:uLnTx/>
              <a:uFillTx/>
              <a:latin typeface="+mj-lt"/>
              <a:ea typeface="+mj-ea"/>
              <a:cs typeface="+mj-cs"/>
            </a:endParaRPr>
          </a:p>
        </p:txBody>
      </p:sp>
      <p:sp>
        <p:nvSpPr>
          <p:cNvPr id="5" name="TextBox 4"/>
          <p:cNvSpPr txBox="1"/>
          <p:nvPr/>
        </p:nvSpPr>
        <p:spPr>
          <a:xfrm>
            <a:off x="457200" y="3200400"/>
            <a:ext cx="8458200" cy="338554"/>
          </a:xfrm>
          <a:prstGeom prst="rect">
            <a:avLst/>
          </a:prstGeom>
          <a:solidFill>
            <a:schemeClr val="accent4">
              <a:lumMod val="20000"/>
              <a:lumOff val="80000"/>
            </a:schemeClr>
          </a:solidFill>
        </p:spPr>
        <p:txBody>
          <a:bodyPr wrap="square" rtlCol="0">
            <a:noAutofit/>
          </a:bodyPr>
          <a:lstStyle/>
          <a:p>
            <a:r>
              <a:rPr lang="en-US" sz="1400" dirty="0" smtClean="0">
                <a:solidFill>
                  <a:schemeClr val="accent4">
                    <a:lumMod val="75000"/>
                  </a:schemeClr>
                </a:solidFill>
                <a:latin typeface="Arial" pitchFamily="34" charset="0"/>
                <a:cs typeface="Arial" pitchFamily="34" charset="0"/>
              </a:rPr>
              <a:t>                                       Requirement:   </a:t>
            </a:r>
            <a:r>
              <a:rPr lang="en-US" sz="1600" dirty="0" smtClean="0">
                <a:latin typeface="Arial" pitchFamily="34" charset="0"/>
                <a:cs typeface="Arial" pitchFamily="34" charset="0"/>
              </a:rPr>
              <a:t>1 Classes in ST 314</a:t>
            </a:r>
            <a:endParaRPr lang="en-US" sz="1600" dirty="0">
              <a:latin typeface="Arial" pitchFamily="34" charset="0"/>
              <a:cs typeface="Arial" pitchFamily="34" charset="0"/>
            </a:endParaRPr>
          </a:p>
        </p:txBody>
      </p:sp>
      <p:grpSp>
        <p:nvGrpSpPr>
          <p:cNvPr id="10" name="Group 31"/>
          <p:cNvGrpSpPr/>
          <p:nvPr/>
        </p:nvGrpSpPr>
        <p:grpSpPr>
          <a:xfrm>
            <a:off x="457200" y="2895600"/>
            <a:ext cx="8458200" cy="338554"/>
            <a:chOff x="457200" y="1828800"/>
            <a:chExt cx="8458200" cy="338554"/>
          </a:xfrm>
        </p:grpSpPr>
        <p:sp>
          <p:nvSpPr>
            <p:cNvPr id="11" name="TextBox 10"/>
            <p:cNvSpPr txBox="1"/>
            <p:nvPr/>
          </p:nvSpPr>
          <p:spPr>
            <a:xfrm>
              <a:off x="457200" y="1828800"/>
              <a:ext cx="8458200" cy="338554"/>
            </a:xfrm>
            <a:prstGeom prst="rect">
              <a:avLst/>
            </a:prstGeom>
            <a:solidFill>
              <a:schemeClr val="accent2">
                <a:lumMod val="40000"/>
                <a:lumOff val="60000"/>
                <a:alpha val="58000"/>
              </a:schemeClr>
            </a:solidFill>
          </p:spPr>
          <p:txBody>
            <a:bodyPr wrap="square" rtlCol="0">
              <a:noAutofit/>
            </a:bodyPr>
            <a:lstStyle/>
            <a:p>
              <a:r>
                <a:rPr lang="en-US" sz="1600" b="1" dirty="0" smtClean="0">
                  <a:latin typeface="Arial" pitchFamily="34" charset="0"/>
                </a:rPr>
                <a:t>     Statistics   </a:t>
              </a:r>
              <a:r>
                <a:rPr lang="en-US" sz="1600" dirty="0" smtClean="0">
                  <a:latin typeface="Arial Black" pitchFamily="34" charset="0"/>
                </a:rPr>
                <a:t>                          </a:t>
              </a:r>
              <a:r>
                <a:rPr lang="en-US" sz="1400" dirty="0" smtClean="0">
                  <a:solidFill>
                    <a:schemeClr val="accent2">
                      <a:lumMod val="75000"/>
                    </a:schemeClr>
                  </a:solidFill>
                  <a:latin typeface="Arial" pitchFamily="34" charset="0"/>
                  <a:cs typeface="Arial" pitchFamily="34" charset="0"/>
                </a:rPr>
                <a:t>Still Needed: </a:t>
              </a:r>
              <a:r>
                <a:rPr lang="en-US" sz="1600" b="1" dirty="0" smtClean="0">
                  <a:latin typeface="Arial" pitchFamily="34" charset="0"/>
                  <a:cs typeface="Arial" pitchFamily="34" charset="0"/>
                </a:rPr>
                <a:t>1 </a:t>
              </a:r>
              <a:r>
                <a:rPr lang="en-US" sz="1600" dirty="0" smtClean="0">
                  <a:latin typeface="Arial" pitchFamily="34" charset="0"/>
                  <a:cs typeface="Arial" pitchFamily="34" charset="0"/>
                </a:rPr>
                <a:t>Class in </a:t>
              </a:r>
              <a:r>
                <a:rPr lang="en-US" sz="1600" b="1" dirty="0" smtClean="0">
                  <a:latin typeface="Arial" pitchFamily="34" charset="0"/>
                  <a:cs typeface="Arial" pitchFamily="34" charset="0"/>
                </a:rPr>
                <a:t>ST </a:t>
              </a:r>
              <a:r>
                <a:rPr lang="en-US" sz="1600" dirty="0" smtClean="0">
                  <a:latin typeface="Arial" pitchFamily="34" charset="0"/>
                  <a:cs typeface="Arial" pitchFamily="34" charset="0"/>
                </a:rPr>
                <a:t>314</a:t>
              </a:r>
              <a:endParaRPr lang="en-US" sz="1600" dirty="0">
                <a:latin typeface="Arial" pitchFamily="34" charset="0"/>
                <a:cs typeface="Arial" pitchFamily="34" charset="0"/>
              </a:endParaRPr>
            </a:p>
          </p:txBody>
        </p:sp>
        <p:sp>
          <p:nvSpPr>
            <p:cNvPr id="12" name="Rectangle 11"/>
            <p:cNvSpPr>
              <a:spLocks noChangeAspect="1"/>
            </p:cNvSpPr>
            <p:nvPr/>
          </p:nvSpPr>
          <p:spPr>
            <a:xfrm>
              <a:off x="518886" y="1881486"/>
              <a:ext cx="219456" cy="219456"/>
            </a:xfrm>
            <a:prstGeom prst="rect">
              <a:avLst/>
            </a:prstGeom>
            <a:solidFill>
              <a:schemeClr val="bg1">
                <a:lumMod val="85000"/>
                <a:alpha val="59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TextBox 12"/>
          <p:cNvSpPr txBox="1"/>
          <p:nvPr/>
        </p:nvSpPr>
        <p:spPr>
          <a:xfrm>
            <a:off x="1828800" y="4964668"/>
            <a:ext cx="228600" cy="369332"/>
          </a:xfrm>
          <a:prstGeom prst="rect">
            <a:avLst/>
          </a:prstGeom>
          <a:noFill/>
        </p:spPr>
        <p:txBody>
          <a:bodyPr wrap="square" rtlCol="0">
            <a:spAutoFit/>
          </a:bodyPr>
          <a:lstStyle/>
          <a:p>
            <a:endParaRPr lang="en-US" dirty="0">
              <a:latin typeface="Wingdings 3" pitchFamily="18" charset="2"/>
            </a:endParaRPr>
          </a:p>
        </p:txBody>
      </p:sp>
      <p:grpSp>
        <p:nvGrpSpPr>
          <p:cNvPr id="14" name="Group 23"/>
          <p:cNvGrpSpPr/>
          <p:nvPr/>
        </p:nvGrpSpPr>
        <p:grpSpPr>
          <a:xfrm>
            <a:off x="457200" y="2895600"/>
            <a:ext cx="8458200" cy="338554"/>
            <a:chOff x="457200" y="4287875"/>
            <a:chExt cx="8458200" cy="338554"/>
          </a:xfrm>
        </p:grpSpPr>
        <p:sp>
          <p:nvSpPr>
            <p:cNvPr id="15" name="TextBox 14"/>
            <p:cNvSpPr txBox="1"/>
            <p:nvPr/>
          </p:nvSpPr>
          <p:spPr>
            <a:xfrm>
              <a:off x="457200" y="4287875"/>
              <a:ext cx="8458200" cy="338554"/>
            </a:xfrm>
            <a:prstGeom prst="rect">
              <a:avLst/>
            </a:prstGeom>
            <a:solidFill>
              <a:srgbClr val="FCFBD4"/>
            </a:solidFill>
          </p:spPr>
          <p:txBody>
            <a:bodyPr wrap="square" rtlCol="0">
              <a:noAutofit/>
            </a:bodyPr>
            <a:lstStyle/>
            <a:p>
              <a:r>
                <a:rPr lang="en-US" sz="1600" b="1" dirty="0" smtClean="0">
                  <a:latin typeface="Arial" pitchFamily="34" charset="0"/>
                </a:rPr>
                <a:t>      Statistics                                              </a:t>
              </a:r>
              <a:endParaRPr lang="en-US" sz="1600" dirty="0">
                <a:latin typeface="Arial" pitchFamily="34" charset="0"/>
                <a:cs typeface="Arial" pitchFamily="34" charset="0"/>
              </a:endParaRPr>
            </a:p>
          </p:txBody>
        </p:sp>
        <p:grpSp>
          <p:nvGrpSpPr>
            <p:cNvPr id="16" name="Group 22"/>
            <p:cNvGrpSpPr/>
            <p:nvPr/>
          </p:nvGrpSpPr>
          <p:grpSpPr>
            <a:xfrm>
              <a:off x="533400" y="4343400"/>
              <a:ext cx="228600" cy="228600"/>
              <a:chOff x="533400" y="4343400"/>
              <a:chExt cx="228600" cy="228600"/>
            </a:xfrm>
          </p:grpSpPr>
          <p:sp>
            <p:nvSpPr>
              <p:cNvPr id="17" name="Rectangle 16"/>
              <p:cNvSpPr>
                <a:spLocks noChangeAspect="1"/>
              </p:cNvSpPr>
              <p:nvPr/>
            </p:nvSpPr>
            <p:spPr>
              <a:xfrm>
                <a:off x="533400" y="4343400"/>
                <a:ext cx="219456" cy="219456"/>
              </a:xfrm>
              <a:prstGeom prst="rect">
                <a:avLst/>
              </a:prstGeom>
              <a:solidFill>
                <a:schemeClr val="accent3">
                  <a:alpha val="59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a:spLocks noChangeAspect="1"/>
              </p:cNvSpPr>
              <p:nvPr/>
            </p:nvSpPr>
            <p:spPr>
              <a:xfrm>
                <a:off x="533400" y="4343400"/>
                <a:ext cx="228600" cy="228600"/>
              </a:xfrm>
              <a:prstGeom prst="rect">
                <a:avLst/>
              </a:prstGeom>
              <a:solidFill>
                <a:schemeClr val="accent3"/>
              </a:solidFill>
            </p:spPr>
            <p:txBody>
              <a:bodyPr wrap="none" lIns="0" tIns="0" rIns="0" bIns="0" anchor="ctr" anchorCtr="0">
                <a:noAutofit/>
              </a:bodyPr>
              <a:lstStyle/>
              <a:p>
                <a:r>
                  <a:rPr lang="en-US" sz="2000" b="1" dirty="0">
                    <a:solidFill>
                      <a:schemeClr val="bg1"/>
                    </a:solidFill>
                    <a:latin typeface="Wingdings" pitchFamily="2" charset="2"/>
                  </a:rPr>
                  <a:t>ü</a:t>
                </a:r>
              </a:p>
            </p:txBody>
          </p:sp>
        </p:grpSp>
      </p:grpSp>
      <p:sp>
        <p:nvSpPr>
          <p:cNvPr id="28" name="TextBox 27"/>
          <p:cNvSpPr txBox="1"/>
          <p:nvPr/>
        </p:nvSpPr>
        <p:spPr>
          <a:xfrm>
            <a:off x="449943" y="3536430"/>
            <a:ext cx="8458200" cy="262354"/>
          </a:xfrm>
          <a:prstGeom prst="rect">
            <a:avLst/>
          </a:prstGeom>
          <a:solidFill>
            <a:schemeClr val="tx2">
              <a:lumMod val="20000"/>
              <a:lumOff val="80000"/>
            </a:schemeClr>
          </a:solidFill>
        </p:spPr>
        <p:txBody>
          <a:bodyPr wrap="square" rtlCol="0" anchor="ctr" anchorCtr="0">
            <a:noAutofit/>
          </a:bodyPr>
          <a:lstStyle/>
          <a:p>
            <a:r>
              <a:rPr lang="en-US" sz="1400" b="1" dirty="0" smtClean="0">
                <a:solidFill>
                  <a:schemeClr val="tx2">
                    <a:lumMod val="75000"/>
                  </a:schemeClr>
                </a:solidFill>
                <a:latin typeface="Arial" pitchFamily="34" charset="0"/>
                <a:cs typeface="Arial" pitchFamily="34" charset="0"/>
              </a:rPr>
              <a:t>Exception By:  </a:t>
            </a:r>
            <a:r>
              <a:rPr lang="en-US" sz="1400" dirty="0" smtClean="0">
                <a:solidFill>
                  <a:schemeClr val="tx2">
                    <a:lumMod val="75000"/>
                  </a:schemeClr>
                </a:solidFill>
                <a:latin typeface="Arial" pitchFamily="34" charset="0"/>
                <a:cs typeface="Arial" pitchFamily="34" charset="0"/>
              </a:rPr>
              <a:t>Smith, John    </a:t>
            </a:r>
            <a:r>
              <a:rPr lang="en-US" sz="1400" b="1" dirty="0" smtClean="0">
                <a:solidFill>
                  <a:schemeClr val="tx2">
                    <a:lumMod val="75000"/>
                  </a:schemeClr>
                </a:solidFill>
                <a:latin typeface="Arial" pitchFamily="34" charset="0"/>
                <a:cs typeface="Arial" pitchFamily="34" charset="0"/>
              </a:rPr>
              <a:t>On:  </a:t>
            </a:r>
            <a:r>
              <a:rPr lang="en-US" sz="1400" dirty="0" smtClean="0">
                <a:solidFill>
                  <a:schemeClr val="tx2">
                    <a:lumMod val="75000"/>
                  </a:schemeClr>
                </a:solidFill>
                <a:latin typeface="Arial" pitchFamily="34" charset="0"/>
                <a:cs typeface="Arial" pitchFamily="34" charset="0"/>
              </a:rPr>
              <a:t>08/20/2010    </a:t>
            </a:r>
            <a:r>
              <a:rPr lang="en-US" sz="1400" b="1" dirty="0" smtClean="0">
                <a:solidFill>
                  <a:srgbClr val="C00000"/>
                </a:solidFill>
                <a:latin typeface="Arial" pitchFamily="34" charset="0"/>
                <a:cs typeface="Arial" pitchFamily="34" charset="0"/>
              </a:rPr>
              <a:t>Force Complete:</a:t>
            </a:r>
            <a:r>
              <a:rPr lang="en-US" sz="1400" b="1" dirty="0" smtClean="0">
                <a:solidFill>
                  <a:schemeClr val="tx2">
                    <a:lumMod val="75000"/>
                  </a:schemeClr>
                </a:solidFill>
                <a:latin typeface="Arial" pitchFamily="34" charset="0"/>
                <a:cs typeface="Arial" pitchFamily="34" charset="0"/>
              </a:rPr>
              <a:t> Force complete this rule</a:t>
            </a:r>
            <a:endParaRPr lang="en-US" sz="1400" b="1" dirty="0">
              <a:solidFill>
                <a:schemeClr val="tx2">
                  <a:lumMod val="75000"/>
                </a:schemeClr>
              </a:solidFill>
              <a:latin typeface="Arial" pitchFamily="34" charset="0"/>
              <a:cs typeface="Arial" pitchFamily="34" charset="0"/>
            </a:endParaRPr>
          </a:p>
        </p:txBody>
      </p:sp>
      <p:sp>
        <p:nvSpPr>
          <p:cNvPr id="29" name="TextBox 28"/>
          <p:cNvSpPr txBox="1"/>
          <p:nvPr/>
        </p:nvSpPr>
        <p:spPr>
          <a:xfrm>
            <a:off x="838200" y="4191000"/>
            <a:ext cx="7086600" cy="1938992"/>
          </a:xfrm>
          <a:prstGeom prst="rect">
            <a:avLst/>
          </a:prstGeom>
          <a:noFill/>
        </p:spPr>
        <p:txBody>
          <a:bodyPr wrap="square" rtlCol="0">
            <a:spAutoFit/>
          </a:bodyPr>
          <a:lstStyle/>
          <a:p>
            <a:pPr marL="800100" lvl="1" indent="-342900">
              <a:spcAft>
                <a:spcPts val="1200"/>
              </a:spcAft>
              <a:buFont typeface="Arial" pitchFamily="34" charset="0"/>
              <a:buChar char="•"/>
            </a:pPr>
            <a:r>
              <a:rPr lang="en-US" b="1" dirty="0" smtClean="0"/>
              <a:t>Use as a “last resort” when other exceptions will not meet your needs.</a:t>
            </a:r>
          </a:p>
          <a:p>
            <a:pPr marL="800100" lvl="1" indent="-342900">
              <a:spcAft>
                <a:spcPts val="1200"/>
              </a:spcAft>
              <a:buFont typeface="Arial" pitchFamily="34" charset="0"/>
              <a:buChar char="•"/>
            </a:pPr>
            <a:r>
              <a:rPr lang="en-US" b="1" dirty="0" smtClean="0"/>
              <a:t>Can only be applied to college-level requirements.</a:t>
            </a:r>
          </a:p>
          <a:p>
            <a:pPr marL="800100" lvl="1" indent="-342900">
              <a:spcAft>
                <a:spcPts val="1200"/>
              </a:spcAft>
              <a:buFont typeface="Arial" pitchFamily="34" charset="0"/>
              <a:buChar char="•"/>
            </a:pPr>
            <a:r>
              <a:rPr lang="en-US" b="1" dirty="0" smtClean="0"/>
              <a:t> Does not affect GPA or credit count. </a:t>
            </a:r>
          </a:p>
          <a:p>
            <a:pPr marL="800100" lvl="1" indent="-342900">
              <a:buFont typeface="Arial" pitchFamily="34" charset="0"/>
              <a:buChar char="•"/>
            </a:pPr>
            <a:endParaRPr lang="en-US" b="1" dirty="0"/>
          </a:p>
        </p:txBody>
      </p:sp>
      <p:pic>
        <p:nvPicPr>
          <p:cNvPr id="1026" name="Picture 2"/>
          <p:cNvPicPr>
            <a:picLocks noChangeAspect="1" noChangeArrowheads="1"/>
          </p:cNvPicPr>
          <p:nvPr/>
        </p:nvPicPr>
        <p:blipFill>
          <a:blip r:embed="rId3" cstate="print"/>
          <a:srcRect/>
          <a:stretch>
            <a:fillRect/>
          </a:stretch>
        </p:blipFill>
        <p:spPr bwMode="auto">
          <a:xfrm>
            <a:off x="1676400" y="1019175"/>
            <a:ext cx="5324475" cy="1647825"/>
          </a:xfrm>
          <a:prstGeom prst="rect">
            <a:avLst/>
          </a:prstGeom>
          <a:noFill/>
          <a:ln w="9525">
            <a:solidFill>
              <a:schemeClr val="accent6"/>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linds(vertical)">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blinds(horizontal)">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0"/>
            <a:ext cx="9144000" cy="548640"/>
          </a:xfrm>
          <a:solidFill>
            <a:srgbClr val="875E3D"/>
          </a:solidFill>
          <a:ln>
            <a:noFill/>
          </a:ln>
        </p:spPr>
        <p:txBody>
          <a:bodyPr>
            <a:normAutofit fontScale="90000"/>
          </a:bodyPr>
          <a:lstStyle/>
          <a:p>
            <a:r>
              <a:rPr lang="en-US" dirty="0" smtClean="0">
                <a:solidFill>
                  <a:schemeClr val="bg1"/>
                </a:solidFill>
              </a:rPr>
              <a:t>DegreeWorks Exceptions</a:t>
            </a:r>
            <a:endParaRPr lang="en-US" dirty="0">
              <a:solidFill>
                <a:schemeClr val="bg1"/>
              </a:solidFill>
            </a:endParaRPr>
          </a:p>
        </p:txBody>
      </p:sp>
      <p:sp>
        <p:nvSpPr>
          <p:cNvPr id="42" name="TextBox 41"/>
          <p:cNvSpPr txBox="1"/>
          <p:nvPr/>
        </p:nvSpPr>
        <p:spPr>
          <a:xfrm>
            <a:off x="838200" y="914400"/>
            <a:ext cx="7086600" cy="4062651"/>
          </a:xfrm>
          <a:prstGeom prst="rect">
            <a:avLst/>
          </a:prstGeom>
          <a:noFill/>
        </p:spPr>
        <p:txBody>
          <a:bodyPr wrap="square" rtlCol="0">
            <a:spAutoFit/>
          </a:bodyPr>
          <a:lstStyle/>
          <a:p>
            <a:pPr marL="800100" lvl="1" indent="-342900">
              <a:spcAft>
                <a:spcPts val="1200"/>
              </a:spcAft>
              <a:buFont typeface="Arial" pitchFamily="34" charset="0"/>
              <a:buChar char="•"/>
            </a:pPr>
            <a:r>
              <a:rPr lang="en-US" b="1" dirty="0" smtClean="0"/>
              <a:t>Complete exceptions only on an “exceptional” basis.</a:t>
            </a:r>
          </a:p>
          <a:p>
            <a:pPr marL="1257300" lvl="2" indent="-342900">
              <a:spcAft>
                <a:spcPts val="1200"/>
              </a:spcAft>
              <a:buFont typeface="Arial" pitchFamily="34" charset="0"/>
              <a:buChar char="•"/>
            </a:pPr>
            <a:r>
              <a:rPr lang="en-US" b="1" dirty="0" smtClean="0"/>
              <a:t>If you find yourself performing the same exceptions for multiple students, contact the Registrar’s Office DegreeWorks team to suggest adding the requirement for all students. </a:t>
            </a:r>
          </a:p>
          <a:p>
            <a:pPr marL="800100" lvl="1" indent="-342900">
              <a:spcAft>
                <a:spcPts val="1200"/>
              </a:spcAft>
              <a:buFont typeface="Arial" pitchFamily="34" charset="0"/>
              <a:buChar char="•"/>
            </a:pPr>
            <a:r>
              <a:rPr lang="en-US" b="1" dirty="0" smtClean="0"/>
              <a:t>Customize the exception text to in order to better describe the reason for the exception. </a:t>
            </a:r>
          </a:p>
          <a:p>
            <a:pPr marL="800100" lvl="1" indent="-342900">
              <a:spcAft>
                <a:spcPts val="1200"/>
              </a:spcAft>
              <a:buFont typeface="Arial" pitchFamily="34" charset="0"/>
              <a:buChar char="•"/>
            </a:pPr>
            <a:r>
              <a:rPr lang="en-US" b="1" dirty="0" smtClean="0"/>
              <a:t>Enter “Checklist Notes” to go into additional detail, if necessary. </a:t>
            </a:r>
          </a:p>
          <a:p>
            <a:pPr marL="800100" lvl="1" indent="-342900">
              <a:spcAft>
                <a:spcPts val="1200"/>
              </a:spcAft>
              <a:buFont typeface="Arial" pitchFamily="34" charset="0"/>
              <a:buChar char="•"/>
            </a:pPr>
            <a:endParaRPr lang="en-US" b="1" dirty="0" smtClean="0"/>
          </a:p>
          <a:p>
            <a:pPr marL="800100" lvl="1" indent="-342900">
              <a:spcAft>
                <a:spcPts val="1200"/>
              </a:spcAft>
              <a:buFont typeface="Arial" pitchFamily="34" charset="0"/>
              <a:buChar char="•"/>
            </a:pPr>
            <a:endParaRPr lang="en-US" b="1" dirty="0" smtClean="0"/>
          </a:p>
          <a:p>
            <a:pPr marL="800100" lvl="1" indent="-342900">
              <a:buFont typeface="Arial" pitchFamily="34" charset="0"/>
              <a:buChar char="•"/>
            </a:pPr>
            <a:endParaRPr lang="en-US"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Category xmlns="a9ffc1f8-4fb9-4edf-a23d-b3b18d375586">End User Training</Category>
    <Source xmlns="a9ffc1f8-4fb9-4edf-a23d-b3b18d375586">Registrars Office</Source>
    <Subject_x0020_Area xmlns="a9ffc1f8-4fb9-4edf-a23d-b3b18d375586" xsi:nil="true"/>
    <Maj_x002f_Min_x002f_Conc_x002f_Oth xmlns="a9ffc1f8-4fb9-4edf-a23d-b3b18d375586">All</Maj_x002f_Min_x002f_Conc_x002f_Oth>
    <College xmlns="a9ffc1f8-4fb9-4edf-a23d-b3b18d375586">All</College>
    <STVMAJR_x0020_Code xmlns="a9ffc1f8-4fb9-4edf-a23d-b3b18d37558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316EE147139C6418AF9F983206367C7" ma:contentTypeVersion="7" ma:contentTypeDescription="Create a new document." ma:contentTypeScope="" ma:versionID="7b4657eb70c8f8ec27b4d56dee1ae541">
  <xsd:schema xmlns:xsd="http://www.w3.org/2001/XMLSchema" xmlns:p="http://schemas.microsoft.com/office/2006/metadata/properties" xmlns:ns2="a9ffc1f8-4fb9-4edf-a23d-b3b18d375586" targetNamespace="http://schemas.microsoft.com/office/2006/metadata/properties" ma:root="true" ma:fieldsID="1eada3129b91f57343c80ed57e8188d0" ns2:_="">
    <xsd:import namespace="a9ffc1f8-4fb9-4edf-a23d-b3b18d375586"/>
    <xsd:element name="properties">
      <xsd:complexType>
        <xsd:sequence>
          <xsd:element name="documentManagement">
            <xsd:complexType>
              <xsd:all>
                <xsd:element ref="ns2:Source" minOccurs="0"/>
                <xsd:element ref="ns2:Category" minOccurs="0"/>
                <xsd:element ref="ns2:College" minOccurs="0"/>
                <xsd:element ref="ns2:Subject_x0020_Area" minOccurs="0"/>
                <xsd:element ref="ns2:STVMAJR_x0020_Code" minOccurs="0"/>
                <xsd:element ref="ns2:Maj_x002f_Min_x002f_Conc_x002f_Oth" minOccurs="0"/>
              </xsd:all>
            </xsd:complexType>
          </xsd:element>
        </xsd:sequence>
      </xsd:complexType>
    </xsd:element>
  </xsd:schema>
  <xsd:schema xmlns:xsd="http://www.w3.org/2001/XMLSchema" xmlns:dms="http://schemas.microsoft.com/office/2006/documentManagement/types" targetNamespace="a9ffc1f8-4fb9-4edf-a23d-b3b18d375586" elementFormDefault="qualified">
    <xsd:import namespace="http://schemas.microsoft.com/office/2006/documentManagement/types"/>
    <xsd:element name="Source" ma:index="2" nillable="true" ma:displayName="Source" ma:default="Registrars Office" ma:description="Source of Document, SCT, Meetings" ma:format="Dropdown" ma:internalName="Source">
      <xsd:simpleType>
        <xsd:union memberTypes="dms:Text">
          <xsd:simpleType>
            <xsd:restriction base="dms:Choice">
              <xsd:enumeration value="Advisory Committee"/>
              <xsd:enumeration value="CAPP"/>
              <xsd:enumeration value="Catalog"/>
              <xsd:enumeration value="College"/>
              <xsd:enumeration value="Grad School"/>
              <xsd:enumeration value="Meeting"/>
              <xsd:enumeration value="Registrars Office"/>
              <xsd:enumeration value="Summit"/>
              <xsd:enumeration value="SunGard"/>
              <xsd:enumeration value="University of Idaho"/>
            </xsd:restriction>
          </xsd:simpleType>
        </xsd:union>
      </xsd:simpleType>
    </xsd:element>
    <xsd:element name="Category" ma:index="3" nillable="true" ma:displayName="Category" ma:default="Project Planning" ma:description="Type of document" ma:format="Dropdown" ma:internalName="Category">
      <xsd:simpleType>
        <xsd:union memberTypes="dms:Text">
          <xsd:simpleType>
            <xsd:restriction base="dms:Choice">
              <xsd:enumeration value="End User Training"/>
              <xsd:enumeration value="Project Planning"/>
              <xsd:enumeration value="Project Templates"/>
              <xsd:enumeration value="Scribing Document"/>
              <xsd:enumeration value="SunGard/DGW Training"/>
              <xsd:enumeration value="Technical Documentation"/>
              <xsd:enumeration value="Testing"/>
              <xsd:enumeration value="User Documentation"/>
            </xsd:restriction>
          </xsd:simpleType>
        </xsd:union>
      </xsd:simpleType>
    </xsd:element>
    <xsd:element name="College" ma:index="4" nillable="true" ma:displayName="College" ma:default="All" ma:description="College of Scribe Documents" ma:format="Dropdown" ma:internalName="College">
      <xsd:simpleType>
        <xsd:restriction base="dms:Choice">
          <xsd:enumeration value="All"/>
          <xsd:enumeration value="Agricultural Sciences"/>
          <xsd:enumeration value="Business"/>
          <xsd:enumeration value="Education"/>
          <xsd:enumeration value="Engineering"/>
          <xsd:enumeration value="Forestry"/>
          <xsd:enumeration value="Health &amp; Human Services"/>
          <xsd:enumeration value="Liberal Arts"/>
          <xsd:enumeration value="Oceanic &amp; Atmospheric Sciences"/>
          <xsd:enumeration value="Pharmacy"/>
          <xsd:enumeration value="Science"/>
        </xsd:restriction>
      </xsd:simpleType>
    </xsd:element>
    <xsd:element name="Subject_x0020_Area" ma:index="5" nillable="true" ma:displayName="Subject Area" ma:description="Major or Option Scribe Document" ma:internalName="Subject_x0020_Area">
      <xsd:simpleType>
        <xsd:restriction base="dms:Text">
          <xsd:maxLength value="255"/>
        </xsd:restriction>
      </xsd:simpleType>
    </xsd:element>
    <xsd:element name="STVMAJR_x0020_Code" ma:index="6" nillable="true" ma:displayName="STVMAJR Code" ma:internalName="STVMAJR_x0020_Code">
      <xsd:simpleType>
        <xsd:restriction base="dms:Text">
          <xsd:maxLength value="5"/>
        </xsd:restriction>
      </xsd:simpleType>
    </xsd:element>
    <xsd:element name="Maj_x002f_Min_x002f_Conc_x002f_Oth" ma:index="7" nillable="true" ma:displayName="Maj/Min/Opt/Oth" ma:default="All" ma:description="Is this referring to a major, minor, option or other?" ma:format="Dropdown" ma:internalName="Maj_x002f_Min_x002f_Conc_x002f_Oth">
      <xsd:simpleType>
        <xsd:restriction base="dms:Choice">
          <xsd:enumeration value="All"/>
          <xsd:enumeration value="Major"/>
          <xsd:enumeration value="Minor"/>
          <xsd:enumeration value="Option"/>
          <xsd:enumeration value="Oth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ma:readOnly="tru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2297DCAD-A6CA-4383-BCF5-A3AFCD8FAB94}">
  <ds:schemaRefs>
    <ds:schemaRef ds:uri="http://schemas.microsoft.com/sharepoint/v3/contenttype/forms"/>
  </ds:schemaRefs>
</ds:datastoreItem>
</file>

<file path=customXml/itemProps2.xml><?xml version="1.0" encoding="utf-8"?>
<ds:datastoreItem xmlns:ds="http://schemas.openxmlformats.org/officeDocument/2006/customXml" ds:itemID="{23F55220-CD79-432C-A4D4-442701FE05C8}">
  <ds:schemaRefs>
    <ds:schemaRef ds:uri="http://schemas.microsoft.com/office/2006/metadata/properties"/>
    <ds:schemaRef ds:uri="a9ffc1f8-4fb9-4edf-a23d-b3b18d375586"/>
  </ds:schemaRefs>
</ds:datastoreItem>
</file>

<file path=customXml/itemProps3.xml><?xml version="1.0" encoding="utf-8"?>
<ds:datastoreItem xmlns:ds="http://schemas.openxmlformats.org/officeDocument/2006/customXml" ds:itemID="{452BFC41-D2A1-44F3-B27C-239384BAFC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ffc1f8-4fb9-4edf-a23d-b3b18d37558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Trek</Template>
  <TotalTime>1746</TotalTime>
  <Words>976</Words>
  <Application>Microsoft Office PowerPoint</Application>
  <PresentationFormat>On-screen Show (4:3)</PresentationFormat>
  <Paragraphs>91</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Option 2: Also Allow</vt:lpstr>
      <vt:lpstr>Slide 3</vt:lpstr>
      <vt:lpstr>Option 4: Remove Course/Change Limit (1)</vt:lpstr>
      <vt:lpstr>Option 4: Remove Course/Change Limit (2)</vt:lpstr>
      <vt:lpstr>Slide 6</vt:lpstr>
      <vt:lpstr>DegreeWorks Exceptions</vt:lpstr>
    </vt:vector>
  </TitlesOfParts>
  <Company>Oregon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Exceptions Presentation</dc:title>
  <dc:creator>joneswek</dc:creator>
  <cp:lastModifiedBy>leavittj</cp:lastModifiedBy>
  <cp:revision>49</cp:revision>
  <dcterms:created xsi:type="dcterms:W3CDTF">2010-08-19T17:45:36Z</dcterms:created>
  <dcterms:modified xsi:type="dcterms:W3CDTF">2011-12-20T17:32:57Z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0x0101006316EE147139C6418AF9F983206367C7</vt:lpwstr>
  </property>
</Properties>
</file>