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bookmarkIdSeed="2">
  <p:sldMasterIdLst>
    <p:sldMasterId id="2147483648" r:id="rId1"/>
  </p:sldMasterIdLst>
  <p:notesMasterIdLst>
    <p:notesMasterId r:id="rId27"/>
  </p:notesMasterIdLst>
  <p:handoutMasterIdLst>
    <p:handoutMasterId r:id="rId28"/>
  </p:handoutMasterIdLst>
  <p:sldIdLst>
    <p:sldId id="264" r:id="rId2"/>
    <p:sldId id="321" r:id="rId3"/>
    <p:sldId id="338" r:id="rId4"/>
    <p:sldId id="342" r:id="rId5"/>
    <p:sldId id="335" r:id="rId6"/>
    <p:sldId id="336" r:id="rId7"/>
    <p:sldId id="339" r:id="rId8"/>
    <p:sldId id="343" r:id="rId9"/>
    <p:sldId id="344" r:id="rId10"/>
    <p:sldId id="323" r:id="rId11"/>
    <p:sldId id="326" r:id="rId12"/>
    <p:sldId id="334" r:id="rId13"/>
    <p:sldId id="316" r:id="rId14"/>
    <p:sldId id="332" r:id="rId15"/>
    <p:sldId id="309" r:id="rId16"/>
    <p:sldId id="310" r:id="rId17"/>
    <p:sldId id="345" r:id="rId18"/>
    <p:sldId id="318" r:id="rId19"/>
    <p:sldId id="317" r:id="rId20"/>
    <p:sldId id="314" r:id="rId21"/>
    <p:sldId id="322" r:id="rId22"/>
    <p:sldId id="319" r:id="rId23"/>
    <p:sldId id="324" r:id="rId24"/>
    <p:sldId id="320" r:id="rId25"/>
    <p:sldId id="305"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F084A05-0D4B-A9B1-FA22-B7507511A29B}" name="Jones, Brian" initials="BJ" userId="S::jonesk29@oregonstate.edu::0d9f7986-00fd-4507-ac28-f7410a9b85e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3F09"/>
    <a:srgbClr val="DC4405"/>
    <a:srgbClr val="00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056" autoAdjust="0"/>
    <p:restoredTop sz="77725" autoAdjust="0"/>
  </p:normalViewPr>
  <p:slideViewPr>
    <p:cSldViewPr snapToGrid="0" snapToObjects="1">
      <p:cViewPr varScale="1">
        <p:scale>
          <a:sx n="57" d="100"/>
          <a:sy n="57" d="100"/>
        </p:scale>
        <p:origin x="696" y="66"/>
      </p:cViewPr>
      <p:guideLst/>
    </p:cSldViewPr>
  </p:slideViewPr>
  <p:outlineViewPr>
    <p:cViewPr>
      <p:scale>
        <a:sx n="33" d="100"/>
        <a:sy n="33" d="100"/>
      </p:scale>
      <p:origin x="0" y="-5808"/>
    </p:cViewPr>
  </p:outlineViewPr>
  <p:notesTextViewPr>
    <p:cViewPr>
      <p:scale>
        <a:sx n="1" d="1"/>
        <a:sy n="1" d="1"/>
      </p:scale>
      <p:origin x="0" y="0"/>
    </p:cViewPr>
  </p:notesTextViewPr>
  <p:notesViewPr>
    <p:cSldViewPr snapToGrid="0" snapToObjects="1">
      <p:cViewPr varScale="1">
        <p:scale>
          <a:sx n="98" d="100"/>
          <a:sy n="98" d="100"/>
        </p:scale>
        <p:origin x="354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_rels/data6.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ata7.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rawing6.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rawing7.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367376-9AC7-4E4E-A358-4E56EA4BA882}"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840B1EF4-4599-42A1-8EE3-818967DEF3AA}">
      <dgm:prSet/>
      <dgm:spPr>
        <a:solidFill>
          <a:schemeClr val="tx1"/>
        </a:solidFill>
      </dgm:spPr>
      <dgm:t>
        <a:bodyPr/>
        <a:lstStyle/>
        <a:p>
          <a:r>
            <a:rPr lang="en-US" dirty="0">
              <a:latin typeface="Kievit Offc" panose="020B0504030101020102"/>
            </a:rPr>
            <a:t>Post 9/11 GI Bill</a:t>
          </a:r>
          <a:r>
            <a:rPr lang="en-US" b="1" dirty="0">
              <a:latin typeface="Kievit Offc" panose="020B0504030101020102"/>
            </a:rPr>
            <a:t>®</a:t>
          </a:r>
          <a:r>
            <a:rPr lang="en-US" dirty="0">
              <a:latin typeface="Kievit Offc" panose="020B0504030101020102"/>
            </a:rPr>
            <a:t>  - Undergraduate Rate of Pursuit </a:t>
          </a:r>
        </a:p>
      </dgm:t>
    </dgm:pt>
    <dgm:pt modelId="{A5F57FB6-A6C5-42F0-B676-10F7232564BB}" type="parTrans" cxnId="{E17EA82A-16AF-4CBB-92FF-881922B29052}">
      <dgm:prSet/>
      <dgm:spPr/>
      <dgm:t>
        <a:bodyPr/>
        <a:lstStyle/>
        <a:p>
          <a:endParaRPr lang="en-US"/>
        </a:p>
      </dgm:t>
    </dgm:pt>
    <dgm:pt modelId="{A57EBA4D-4A14-4887-B249-5263051CC15B}" type="sibTrans" cxnId="{E17EA82A-16AF-4CBB-92FF-881922B29052}">
      <dgm:prSet/>
      <dgm:spPr/>
      <dgm:t>
        <a:bodyPr/>
        <a:lstStyle/>
        <a:p>
          <a:endParaRPr lang="en-US"/>
        </a:p>
      </dgm:t>
    </dgm:pt>
    <dgm:pt modelId="{3AECE74C-07C1-4E8C-81A5-AD008910F628}">
      <dgm:prSet custT="1"/>
      <dgm:spPr/>
      <dgm:t>
        <a:bodyPr/>
        <a:lstStyle/>
        <a:p>
          <a:pPr>
            <a:buFontTx/>
            <a:buNone/>
          </a:pPr>
          <a:r>
            <a:rPr lang="en-US" sz="1700" dirty="0">
              <a:solidFill>
                <a:srgbClr val="000000"/>
              </a:solidFill>
              <a:latin typeface="Kievit Offc" panose="020B0504030101020102"/>
            </a:rPr>
            <a:t>12+ credits = 100%</a:t>
          </a:r>
        </a:p>
      </dgm:t>
      <dgm:extLst>
        <a:ext uri="{E40237B7-FDA0-4F09-8148-C483321AD2D9}">
          <dgm14:cNvPr xmlns:dgm14="http://schemas.microsoft.com/office/drawing/2010/diagram" id="0" name="" descr="12+ credits = 100%&#10;11 credits = 90%&#10;10 credits = 80%&#10;9 credits = 80%&#10;8 credits = 70%&#10;7 credits = 60%&#10;6 credits and less = no housing allowance"/>
        </a:ext>
      </dgm:extLst>
    </dgm:pt>
    <dgm:pt modelId="{91AD1520-3290-4C37-BEA5-56BCF6BB1D80}" type="parTrans" cxnId="{CC36BC18-FA69-45C4-BD87-851A59800F99}">
      <dgm:prSet/>
      <dgm:spPr/>
      <dgm:t>
        <a:bodyPr/>
        <a:lstStyle/>
        <a:p>
          <a:endParaRPr lang="en-US"/>
        </a:p>
      </dgm:t>
    </dgm:pt>
    <dgm:pt modelId="{4A25EBB7-B3C3-4444-B990-2ABA4196E593}" type="sibTrans" cxnId="{CC36BC18-FA69-45C4-BD87-851A59800F99}">
      <dgm:prSet/>
      <dgm:spPr/>
      <dgm:t>
        <a:bodyPr/>
        <a:lstStyle/>
        <a:p>
          <a:endParaRPr lang="en-US"/>
        </a:p>
      </dgm:t>
    </dgm:pt>
    <dgm:pt modelId="{34E984EF-5921-4DB3-9668-22E4F4255D41}">
      <dgm:prSet custT="1"/>
      <dgm:spPr/>
      <dgm:t>
        <a:bodyPr/>
        <a:lstStyle/>
        <a:p>
          <a:pPr>
            <a:buFontTx/>
            <a:buNone/>
          </a:pPr>
          <a:r>
            <a:rPr lang="en-US" sz="1700" dirty="0">
              <a:solidFill>
                <a:srgbClr val="000000"/>
              </a:solidFill>
              <a:latin typeface="Kievit Offc" panose="020B0504030101020102"/>
            </a:rPr>
            <a:t>11 credits = 90%</a:t>
          </a:r>
        </a:p>
      </dgm:t>
    </dgm:pt>
    <dgm:pt modelId="{7E6D3FA8-BA8A-4264-90DF-E7596E41C757}" type="parTrans" cxnId="{DCA8EBC6-EBE7-4FA8-9179-E60BEEE1E075}">
      <dgm:prSet/>
      <dgm:spPr/>
      <dgm:t>
        <a:bodyPr/>
        <a:lstStyle/>
        <a:p>
          <a:endParaRPr lang="en-US"/>
        </a:p>
      </dgm:t>
    </dgm:pt>
    <dgm:pt modelId="{1E81ADFB-E91B-4F78-A93E-6B430C0BFFEA}" type="sibTrans" cxnId="{DCA8EBC6-EBE7-4FA8-9179-E60BEEE1E075}">
      <dgm:prSet/>
      <dgm:spPr/>
      <dgm:t>
        <a:bodyPr/>
        <a:lstStyle/>
        <a:p>
          <a:endParaRPr lang="en-US"/>
        </a:p>
      </dgm:t>
    </dgm:pt>
    <dgm:pt modelId="{502BDC9C-A35E-4905-9911-919D5CE934CC}">
      <dgm:prSet custT="1"/>
      <dgm:spPr/>
      <dgm:t>
        <a:bodyPr/>
        <a:lstStyle/>
        <a:p>
          <a:pPr>
            <a:buFontTx/>
            <a:buNone/>
          </a:pPr>
          <a:r>
            <a:rPr lang="en-US" sz="1700" dirty="0">
              <a:solidFill>
                <a:srgbClr val="000000"/>
              </a:solidFill>
              <a:latin typeface="Kievit Offc" panose="020B0504030101020102"/>
            </a:rPr>
            <a:t>10 credits = 80%</a:t>
          </a:r>
        </a:p>
      </dgm:t>
    </dgm:pt>
    <dgm:pt modelId="{00BB065A-7D04-42E1-97EE-2804CE08D714}" type="parTrans" cxnId="{AE1DE85B-2673-41AB-BBDB-BA22A4F3800A}">
      <dgm:prSet/>
      <dgm:spPr/>
      <dgm:t>
        <a:bodyPr/>
        <a:lstStyle/>
        <a:p>
          <a:endParaRPr lang="en-US"/>
        </a:p>
      </dgm:t>
    </dgm:pt>
    <dgm:pt modelId="{1AFCA7CB-C7AD-4726-B7E7-7AE9900D73B3}" type="sibTrans" cxnId="{AE1DE85B-2673-41AB-BBDB-BA22A4F3800A}">
      <dgm:prSet/>
      <dgm:spPr/>
      <dgm:t>
        <a:bodyPr/>
        <a:lstStyle/>
        <a:p>
          <a:endParaRPr lang="en-US"/>
        </a:p>
      </dgm:t>
    </dgm:pt>
    <dgm:pt modelId="{9CBFF1DC-CB4A-458B-B118-D3BBF0198F03}">
      <dgm:prSet custT="1"/>
      <dgm:spPr/>
      <dgm:t>
        <a:bodyPr/>
        <a:lstStyle/>
        <a:p>
          <a:pPr>
            <a:buFontTx/>
            <a:buNone/>
          </a:pPr>
          <a:r>
            <a:rPr lang="en-US" sz="1700" dirty="0">
              <a:solidFill>
                <a:srgbClr val="000000"/>
              </a:solidFill>
              <a:latin typeface="Kievit Offc" panose="020B0504030101020102"/>
            </a:rPr>
            <a:t>9 credits = 80%</a:t>
          </a:r>
        </a:p>
      </dgm:t>
    </dgm:pt>
    <dgm:pt modelId="{FDA4869C-0A36-4D59-BFCD-CEDC4BD7D696}" type="parTrans" cxnId="{E9F8CFE7-CCFD-4301-8FAA-F2229E6873A4}">
      <dgm:prSet/>
      <dgm:spPr/>
      <dgm:t>
        <a:bodyPr/>
        <a:lstStyle/>
        <a:p>
          <a:endParaRPr lang="en-US"/>
        </a:p>
      </dgm:t>
    </dgm:pt>
    <dgm:pt modelId="{236DBE52-2810-43CA-9CBB-863B724B6BE0}" type="sibTrans" cxnId="{E9F8CFE7-CCFD-4301-8FAA-F2229E6873A4}">
      <dgm:prSet/>
      <dgm:spPr/>
      <dgm:t>
        <a:bodyPr/>
        <a:lstStyle/>
        <a:p>
          <a:endParaRPr lang="en-US"/>
        </a:p>
      </dgm:t>
    </dgm:pt>
    <dgm:pt modelId="{ADB4C252-93B5-446B-85DF-A23F3464D193}">
      <dgm:prSet custT="1"/>
      <dgm:spPr/>
      <dgm:t>
        <a:bodyPr/>
        <a:lstStyle/>
        <a:p>
          <a:pPr>
            <a:buFontTx/>
            <a:buNone/>
          </a:pPr>
          <a:r>
            <a:rPr lang="en-US" sz="1700" dirty="0">
              <a:solidFill>
                <a:srgbClr val="000000"/>
              </a:solidFill>
              <a:latin typeface="Kievit Offc" panose="020B0504030101020102"/>
            </a:rPr>
            <a:t>8 credits = 70%</a:t>
          </a:r>
        </a:p>
      </dgm:t>
    </dgm:pt>
    <dgm:pt modelId="{2F7B7C43-0D08-4E87-AFF9-C6AEB1C13B3E}" type="parTrans" cxnId="{F9DC07ED-5CEA-4616-A00E-E958807FB05D}">
      <dgm:prSet/>
      <dgm:spPr/>
      <dgm:t>
        <a:bodyPr/>
        <a:lstStyle/>
        <a:p>
          <a:endParaRPr lang="en-US"/>
        </a:p>
      </dgm:t>
    </dgm:pt>
    <dgm:pt modelId="{3540F9D8-2D6D-4A4A-93A3-F21EDB03026C}" type="sibTrans" cxnId="{F9DC07ED-5CEA-4616-A00E-E958807FB05D}">
      <dgm:prSet/>
      <dgm:spPr/>
      <dgm:t>
        <a:bodyPr/>
        <a:lstStyle/>
        <a:p>
          <a:endParaRPr lang="en-US"/>
        </a:p>
      </dgm:t>
    </dgm:pt>
    <dgm:pt modelId="{A1B6DE2C-CBCD-4CC3-8EAC-67195A8C47AA}">
      <dgm:prSet custT="1"/>
      <dgm:spPr/>
      <dgm:t>
        <a:bodyPr/>
        <a:lstStyle/>
        <a:p>
          <a:pPr>
            <a:buFontTx/>
            <a:buNone/>
          </a:pPr>
          <a:r>
            <a:rPr lang="en-US" sz="1700" dirty="0">
              <a:solidFill>
                <a:srgbClr val="000000"/>
              </a:solidFill>
              <a:latin typeface="Kievit Offc" panose="020B0504030101020102"/>
            </a:rPr>
            <a:t>7 credits = 60%</a:t>
          </a:r>
        </a:p>
      </dgm:t>
    </dgm:pt>
    <dgm:pt modelId="{362474B3-366B-4698-BE60-C18B972161D8}" type="parTrans" cxnId="{84BC5046-9098-4895-AEE2-F804E1629526}">
      <dgm:prSet/>
      <dgm:spPr/>
      <dgm:t>
        <a:bodyPr/>
        <a:lstStyle/>
        <a:p>
          <a:endParaRPr lang="en-US"/>
        </a:p>
      </dgm:t>
    </dgm:pt>
    <dgm:pt modelId="{6897EB61-0ED3-48A2-8CEE-5865ED058F0D}" type="sibTrans" cxnId="{84BC5046-9098-4895-AEE2-F804E1629526}">
      <dgm:prSet/>
      <dgm:spPr/>
      <dgm:t>
        <a:bodyPr/>
        <a:lstStyle/>
        <a:p>
          <a:endParaRPr lang="en-US"/>
        </a:p>
      </dgm:t>
    </dgm:pt>
    <dgm:pt modelId="{AE3812AA-E6A1-4A30-98FF-F7446019AB43}">
      <dgm:prSet custT="1"/>
      <dgm:spPr/>
      <dgm:t>
        <a:bodyPr/>
        <a:lstStyle/>
        <a:p>
          <a:pPr>
            <a:buFontTx/>
            <a:buNone/>
          </a:pPr>
          <a:r>
            <a:rPr lang="en-US" sz="1700" dirty="0">
              <a:solidFill>
                <a:srgbClr val="000000"/>
              </a:solidFill>
              <a:latin typeface="Kievit Offc" panose="020B0504030101020102"/>
            </a:rPr>
            <a:t>6 credits and less = no housing allowance</a:t>
          </a:r>
        </a:p>
      </dgm:t>
    </dgm:pt>
    <dgm:pt modelId="{976530CC-63CF-4CAE-B626-14423D35DB52}" type="parTrans" cxnId="{DCD94FD5-238F-430A-8D2E-9ABDFD943D69}">
      <dgm:prSet/>
      <dgm:spPr/>
      <dgm:t>
        <a:bodyPr/>
        <a:lstStyle/>
        <a:p>
          <a:endParaRPr lang="en-US"/>
        </a:p>
      </dgm:t>
    </dgm:pt>
    <dgm:pt modelId="{979337F1-6176-4C06-A3A7-E85DDFE7CA85}" type="sibTrans" cxnId="{DCD94FD5-238F-430A-8D2E-9ABDFD943D69}">
      <dgm:prSet/>
      <dgm:spPr/>
      <dgm:t>
        <a:bodyPr/>
        <a:lstStyle/>
        <a:p>
          <a:endParaRPr lang="en-US"/>
        </a:p>
      </dgm:t>
    </dgm:pt>
    <dgm:pt modelId="{17A865A7-E60A-49A9-A79A-5480735584A2}" type="pres">
      <dgm:prSet presAssocID="{54367376-9AC7-4E4E-A358-4E56EA4BA882}" presName="linearFlow" presStyleCnt="0">
        <dgm:presLayoutVars>
          <dgm:dir/>
          <dgm:animLvl val="lvl"/>
          <dgm:resizeHandles val="exact"/>
        </dgm:presLayoutVars>
      </dgm:prSet>
      <dgm:spPr/>
    </dgm:pt>
    <dgm:pt modelId="{04B4AF0C-05EA-4C51-855F-31E66BC283CB}" type="pres">
      <dgm:prSet presAssocID="{840B1EF4-4599-42A1-8EE3-818967DEF3AA}" presName="composite" presStyleCnt="0"/>
      <dgm:spPr/>
    </dgm:pt>
    <dgm:pt modelId="{18DB81F0-DA72-4FF0-9278-71258312F254}" type="pres">
      <dgm:prSet presAssocID="{840B1EF4-4599-42A1-8EE3-818967DEF3AA}" presName="parentText" presStyleLbl="alignNode1" presStyleIdx="0" presStyleCnt="1" custLinFactNeighborX="-84" custLinFactNeighborY="-1162">
        <dgm:presLayoutVars>
          <dgm:chMax val="1"/>
          <dgm:bulletEnabled val="1"/>
        </dgm:presLayoutVars>
      </dgm:prSet>
      <dgm:spPr/>
    </dgm:pt>
    <dgm:pt modelId="{D1E46924-55A5-4807-B150-3D312ACDA009}" type="pres">
      <dgm:prSet presAssocID="{840B1EF4-4599-42A1-8EE3-818967DEF3AA}" presName="descendantText" presStyleLbl="alignAcc1" presStyleIdx="0" presStyleCnt="1" custLinFactNeighborX="0" custLinFactNeighborY="459">
        <dgm:presLayoutVars>
          <dgm:bulletEnabled val="1"/>
        </dgm:presLayoutVars>
      </dgm:prSet>
      <dgm:spPr/>
    </dgm:pt>
  </dgm:ptLst>
  <dgm:cxnLst>
    <dgm:cxn modelId="{2DB62E0C-071C-486B-A276-8E4A607C7ACD}" type="presOf" srcId="{9CBFF1DC-CB4A-458B-B118-D3BBF0198F03}" destId="{D1E46924-55A5-4807-B150-3D312ACDA009}" srcOrd="0" destOrd="3" presId="urn:microsoft.com/office/officeart/2005/8/layout/chevron2"/>
    <dgm:cxn modelId="{6A16A218-F320-4CEC-AA25-5AED97F0EDDB}" type="presOf" srcId="{3AECE74C-07C1-4E8C-81A5-AD008910F628}" destId="{D1E46924-55A5-4807-B150-3D312ACDA009}" srcOrd="0" destOrd="0" presId="urn:microsoft.com/office/officeart/2005/8/layout/chevron2"/>
    <dgm:cxn modelId="{CC36BC18-FA69-45C4-BD87-851A59800F99}" srcId="{840B1EF4-4599-42A1-8EE3-818967DEF3AA}" destId="{3AECE74C-07C1-4E8C-81A5-AD008910F628}" srcOrd="0" destOrd="0" parTransId="{91AD1520-3290-4C37-BEA5-56BCF6BB1D80}" sibTransId="{4A25EBB7-B3C3-4444-B990-2ABA4196E593}"/>
    <dgm:cxn modelId="{E17EA82A-16AF-4CBB-92FF-881922B29052}" srcId="{54367376-9AC7-4E4E-A358-4E56EA4BA882}" destId="{840B1EF4-4599-42A1-8EE3-818967DEF3AA}" srcOrd="0" destOrd="0" parTransId="{A5F57FB6-A6C5-42F0-B676-10F7232564BB}" sibTransId="{A57EBA4D-4A14-4887-B249-5263051CC15B}"/>
    <dgm:cxn modelId="{AE1DE85B-2673-41AB-BBDB-BA22A4F3800A}" srcId="{840B1EF4-4599-42A1-8EE3-818967DEF3AA}" destId="{502BDC9C-A35E-4905-9911-919D5CE934CC}" srcOrd="2" destOrd="0" parTransId="{00BB065A-7D04-42E1-97EE-2804CE08D714}" sibTransId="{1AFCA7CB-C7AD-4726-B7E7-7AE9900D73B3}"/>
    <dgm:cxn modelId="{84BC5046-9098-4895-AEE2-F804E1629526}" srcId="{840B1EF4-4599-42A1-8EE3-818967DEF3AA}" destId="{A1B6DE2C-CBCD-4CC3-8EAC-67195A8C47AA}" srcOrd="5" destOrd="0" parTransId="{362474B3-366B-4698-BE60-C18B972161D8}" sibTransId="{6897EB61-0ED3-48A2-8CEE-5865ED058F0D}"/>
    <dgm:cxn modelId="{81D6E249-2DD4-4995-AC0D-28D8A5AFD6BC}" type="presOf" srcId="{54367376-9AC7-4E4E-A358-4E56EA4BA882}" destId="{17A865A7-E60A-49A9-A79A-5480735584A2}" srcOrd="0" destOrd="0" presId="urn:microsoft.com/office/officeart/2005/8/layout/chevron2"/>
    <dgm:cxn modelId="{17710F6C-3DEC-4376-B0F0-31C0BB1C2154}" type="presOf" srcId="{502BDC9C-A35E-4905-9911-919D5CE934CC}" destId="{D1E46924-55A5-4807-B150-3D312ACDA009}" srcOrd="0" destOrd="2" presId="urn:microsoft.com/office/officeart/2005/8/layout/chevron2"/>
    <dgm:cxn modelId="{9C053C93-9B77-414B-B088-5222A2C56677}" type="presOf" srcId="{AE3812AA-E6A1-4A30-98FF-F7446019AB43}" destId="{D1E46924-55A5-4807-B150-3D312ACDA009}" srcOrd="0" destOrd="6" presId="urn:microsoft.com/office/officeart/2005/8/layout/chevron2"/>
    <dgm:cxn modelId="{F4ACC4BC-45BD-418B-8870-00118CFA8864}" type="presOf" srcId="{ADB4C252-93B5-446B-85DF-A23F3464D193}" destId="{D1E46924-55A5-4807-B150-3D312ACDA009}" srcOrd="0" destOrd="4" presId="urn:microsoft.com/office/officeart/2005/8/layout/chevron2"/>
    <dgm:cxn modelId="{443F20BD-F9E6-4B97-B681-0EBA2AD3E7BB}" type="presOf" srcId="{840B1EF4-4599-42A1-8EE3-818967DEF3AA}" destId="{18DB81F0-DA72-4FF0-9278-71258312F254}" srcOrd="0" destOrd="0" presId="urn:microsoft.com/office/officeart/2005/8/layout/chevron2"/>
    <dgm:cxn modelId="{DCA8EBC6-EBE7-4FA8-9179-E60BEEE1E075}" srcId="{840B1EF4-4599-42A1-8EE3-818967DEF3AA}" destId="{34E984EF-5921-4DB3-9668-22E4F4255D41}" srcOrd="1" destOrd="0" parTransId="{7E6D3FA8-BA8A-4264-90DF-E7596E41C757}" sibTransId="{1E81ADFB-E91B-4F78-A93E-6B430C0BFFEA}"/>
    <dgm:cxn modelId="{786AFFC8-CEA2-4A92-9AEE-EAF546249107}" type="presOf" srcId="{A1B6DE2C-CBCD-4CC3-8EAC-67195A8C47AA}" destId="{D1E46924-55A5-4807-B150-3D312ACDA009}" srcOrd="0" destOrd="5" presId="urn:microsoft.com/office/officeart/2005/8/layout/chevron2"/>
    <dgm:cxn modelId="{DCD94FD5-238F-430A-8D2E-9ABDFD943D69}" srcId="{840B1EF4-4599-42A1-8EE3-818967DEF3AA}" destId="{AE3812AA-E6A1-4A30-98FF-F7446019AB43}" srcOrd="6" destOrd="0" parTransId="{976530CC-63CF-4CAE-B626-14423D35DB52}" sibTransId="{979337F1-6176-4C06-A3A7-E85DDFE7CA85}"/>
    <dgm:cxn modelId="{E9F8CFE7-CCFD-4301-8FAA-F2229E6873A4}" srcId="{840B1EF4-4599-42A1-8EE3-818967DEF3AA}" destId="{9CBFF1DC-CB4A-458B-B118-D3BBF0198F03}" srcOrd="3" destOrd="0" parTransId="{FDA4869C-0A36-4D59-BFCD-CEDC4BD7D696}" sibTransId="{236DBE52-2810-43CA-9CBB-863B724B6BE0}"/>
    <dgm:cxn modelId="{F9DC07ED-5CEA-4616-A00E-E958807FB05D}" srcId="{840B1EF4-4599-42A1-8EE3-818967DEF3AA}" destId="{ADB4C252-93B5-446B-85DF-A23F3464D193}" srcOrd="4" destOrd="0" parTransId="{2F7B7C43-0D08-4E87-AFF9-C6AEB1C13B3E}" sibTransId="{3540F9D8-2D6D-4A4A-93A3-F21EDB03026C}"/>
    <dgm:cxn modelId="{ADA72DF6-B335-44C1-AD79-7E5D41BFD41D}" type="presOf" srcId="{34E984EF-5921-4DB3-9668-22E4F4255D41}" destId="{D1E46924-55A5-4807-B150-3D312ACDA009}" srcOrd="0" destOrd="1" presId="urn:microsoft.com/office/officeart/2005/8/layout/chevron2"/>
    <dgm:cxn modelId="{4DCB2A62-CC3E-41C4-A415-A6726CC93AC9}" type="presParOf" srcId="{17A865A7-E60A-49A9-A79A-5480735584A2}" destId="{04B4AF0C-05EA-4C51-855F-31E66BC283CB}" srcOrd="0" destOrd="0" presId="urn:microsoft.com/office/officeart/2005/8/layout/chevron2"/>
    <dgm:cxn modelId="{77EEF0E6-AD07-4AAD-BDD4-8C4EDE02438B}" type="presParOf" srcId="{04B4AF0C-05EA-4C51-855F-31E66BC283CB}" destId="{18DB81F0-DA72-4FF0-9278-71258312F254}" srcOrd="0" destOrd="0" presId="urn:microsoft.com/office/officeart/2005/8/layout/chevron2"/>
    <dgm:cxn modelId="{81DBB530-65A4-4FD8-8B83-B4DBA027CCDD}" type="presParOf" srcId="{04B4AF0C-05EA-4C51-855F-31E66BC283CB}" destId="{D1E46924-55A5-4807-B150-3D312ACDA00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A8C6A6-E9B9-4913-BEAE-844A2161C43A}"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2D29B3DB-1B31-4A0E-BC77-105D1C997433}">
      <dgm:prSet/>
      <dgm:spPr>
        <a:solidFill>
          <a:srgbClr val="DC4405"/>
        </a:solidFill>
      </dgm:spPr>
      <dgm:t>
        <a:bodyPr/>
        <a:lstStyle/>
        <a:p>
          <a:r>
            <a:rPr lang="en-US" dirty="0">
              <a:latin typeface="Kievit Offc" panose="020B0504030101020102"/>
            </a:rPr>
            <a:t>MGIB &amp; Ch 35/DEA - Undergraduate Training Time</a:t>
          </a:r>
        </a:p>
      </dgm:t>
    </dgm:pt>
    <dgm:pt modelId="{81874AB6-EDB4-4EAC-A8D1-81FA2CD4B72B}" type="parTrans" cxnId="{998D394C-694E-4790-A718-5425A3CDDEA4}">
      <dgm:prSet/>
      <dgm:spPr/>
      <dgm:t>
        <a:bodyPr/>
        <a:lstStyle/>
        <a:p>
          <a:endParaRPr lang="en-US"/>
        </a:p>
      </dgm:t>
    </dgm:pt>
    <dgm:pt modelId="{7813EAC8-9C47-4197-BFC5-72BD0B0DC8E4}" type="sibTrans" cxnId="{998D394C-694E-4790-A718-5425A3CDDEA4}">
      <dgm:prSet/>
      <dgm:spPr/>
      <dgm:t>
        <a:bodyPr/>
        <a:lstStyle/>
        <a:p>
          <a:endParaRPr lang="en-US"/>
        </a:p>
      </dgm:t>
    </dgm:pt>
    <dgm:pt modelId="{DC201BB8-552A-4480-83D3-A91D72FFF689}">
      <dgm:prSet/>
      <dgm:spPr/>
      <dgm:t>
        <a:bodyPr/>
        <a:lstStyle/>
        <a:p>
          <a:pPr>
            <a:buFontTx/>
            <a:buNone/>
          </a:pPr>
          <a:r>
            <a:rPr lang="en-US" dirty="0">
              <a:solidFill>
                <a:srgbClr val="000000"/>
              </a:solidFill>
              <a:latin typeface="Kievit Offc" panose="020B0504030101020102"/>
            </a:rPr>
            <a:t>12+ credits = full time</a:t>
          </a:r>
        </a:p>
      </dgm:t>
      <dgm:extLst>
        <a:ext uri="{E40237B7-FDA0-4F09-8148-C483321AD2D9}">
          <dgm14:cNvPr xmlns:dgm14="http://schemas.microsoft.com/office/drawing/2010/diagram" id="0" name="" descr="12+ credits = full time&#10;9-11 credits = ¾ time&#10;6-8 credits = ½ time&#10;4-5 credits = less than ½ time&#10;1-3 credits = ¼ time"/>
        </a:ext>
      </dgm:extLst>
    </dgm:pt>
    <dgm:pt modelId="{115DC8E7-04CC-4CE3-BA99-4C0AECBFE394}" type="parTrans" cxnId="{2EB9FBAB-1BE1-4474-8675-55EDF9C6537A}">
      <dgm:prSet/>
      <dgm:spPr/>
      <dgm:t>
        <a:bodyPr/>
        <a:lstStyle/>
        <a:p>
          <a:endParaRPr lang="en-US"/>
        </a:p>
      </dgm:t>
    </dgm:pt>
    <dgm:pt modelId="{15C0C72F-8BCF-474A-A711-04C86E8CE1B9}" type="sibTrans" cxnId="{2EB9FBAB-1BE1-4474-8675-55EDF9C6537A}">
      <dgm:prSet/>
      <dgm:spPr/>
      <dgm:t>
        <a:bodyPr/>
        <a:lstStyle/>
        <a:p>
          <a:endParaRPr lang="en-US"/>
        </a:p>
      </dgm:t>
    </dgm:pt>
    <dgm:pt modelId="{EBC1EC56-D7DA-4E76-B159-27F978AC3B5B}">
      <dgm:prSet/>
      <dgm:spPr/>
      <dgm:t>
        <a:bodyPr/>
        <a:lstStyle/>
        <a:p>
          <a:pPr>
            <a:buFontTx/>
            <a:buNone/>
          </a:pPr>
          <a:r>
            <a:rPr lang="en-US" dirty="0">
              <a:solidFill>
                <a:srgbClr val="000000"/>
              </a:solidFill>
              <a:latin typeface="Kievit Offc" panose="020B0504030101020102"/>
            </a:rPr>
            <a:t>9-11 credits = ¾ time</a:t>
          </a:r>
        </a:p>
      </dgm:t>
    </dgm:pt>
    <dgm:pt modelId="{ED83AB1A-8A68-4A8E-B26B-10F56546DEBE}" type="parTrans" cxnId="{0AFB8AE8-9890-4089-81F2-6C8BDD2F1E5A}">
      <dgm:prSet/>
      <dgm:spPr/>
      <dgm:t>
        <a:bodyPr/>
        <a:lstStyle/>
        <a:p>
          <a:endParaRPr lang="en-US"/>
        </a:p>
      </dgm:t>
    </dgm:pt>
    <dgm:pt modelId="{6DB87359-C0E6-4E38-91B7-5D8CF65C37BC}" type="sibTrans" cxnId="{0AFB8AE8-9890-4089-81F2-6C8BDD2F1E5A}">
      <dgm:prSet/>
      <dgm:spPr/>
      <dgm:t>
        <a:bodyPr/>
        <a:lstStyle/>
        <a:p>
          <a:endParaRPr lang="en-US"/>
        </a:p>
      </dgm:t>
    </dgm:pt>
    <dgm:pt modelId="{D340EF93-7F1E-4179-8A0B-8FC6CB01265D}">
      <dgm:prSet/>
      <dgm:spPr/>
      <dgm:t>
        <a:bodyPr/>
        <a:lstStyle/>
        <a:p>
          <a:pPr>
            <a:buFontTx/>
            <a:buNone/>
          </a:pPr>
          <a:r>
            <a:rPr lang="en-US" dirty="0">
              <a:solidFill>
                <a:srgbClr val="000000"/>
              </a:solidFill>
              <a:latin typeface="Kievit Offc" panose="020B0504030101020102"/>
            </a:rPr>
            <a:t>6-8 credits = ½ time</a:t>
          </a:r>
        </a:p>
      </dgm:t>
    </dgm:pt>
    <dgm:pt modelId="{C856DCD2-C77D-4143-B823-93AD5D11272D}" type="parTrans" cxnId="{47FB1AA6-57D2-4335-A8B0-305B0F77306E}">
      <dgm:prSet/>
      <dgm:spPr/>
      <dgm:t>
        <a:bodyPr/>
        <a:lstStyle/>
        <a:p>
          <a:endParaRPr lang="en-US"/>
        </a:p>
      </dgm:t>
    </dgm:pt>
    <dgm:pt modelId="{7430B8DB-EF06-4832-972B-1DD11AF206E0}" type="sibTrans" cxnId="{47FB1AA6-57D2-4335-A8B0-305B0F77306E}">
      <dgm:prSet/>
      <dgm:spPr/>
      <dgm:t>
        <a:bodyPr/>
        <a:lstStyle/>
        <a:p>
          <a:endParaRPr lang="en-US"/>
        </a:p>
      </dgm:t>
    </dgm:pt>
    <dgm:pt modelId="{4930E2E2-3229-4A22-A783-3AB94B1530E3}">
      <dgm:prSet/>
      <dgm:spPr/>
      <dgm:t>
        <a:bodyPr/>
        <a:lstStyle/>
        <a:p>
          <a:pPr>
            <a:buFontTx/>
            <a:buNone/>
          </a:pPr>
          <a:r>
            <a:rPr lang="en-US" dirty="0">
              <a:solidFill>
                <a:srgbClr val="000000"/>
              </a:solidFill>
              <a:latin typeface="Kievit Offc" panose="020B0504030101020102"/>
            </a:rPr>
            <a:t>4-5 credits = less than ½ time</a:t>
          </a:r>
        </a:p>
      </dgm:t>
    </dgm:pt>
    <dgm:pt modelId="{BF63B1DA-EB56-4FBF-9854-5F1EE1FA599D}" type="parTrans" cxnId="{35090575-FE6E-447F-BE6F-E8454CFA691C}">
      <dgm:prSet/>
      <dgm:spPr/>
      <dgm:t>
        <a:bodyPr/>
        <a:lstStyle/>
        <a:p>
          <a:endParaRPr lang="en-US"/>
        </a:p>
      </dgm:t>
    </dgm:pt>
    <dgm:pt modelId="{EFF33F93-93BB-4A8D-B0BA-9ADC90F6BDD9}" type="sibTrans" cxnId="{35090575-FE6E-447F-BE6F-E8454CFA691C}">
      <dgm:prSet/>
      <dgm:spPr/>
      <dgm:t>
        <a:bodyPr/>
        <a:lstStyle/>
        <a:p>
          <a:endParaRPr lang="en-US"/>
        </a:p>
      </dgm:t>
    </dgm:pt>
    <dgm:pt modelId="{31314563-4272-42B5-9193-DC1354BB8254}">
      <dgm:prSet/>
      <dgm:spPr/>
      <dgm:t>
        <a:bodyPr/>
        <a:lstStyle/>
        <a:p>
          <a:pPr>
            <a:buFontTx/>
            <a:buNone/>
          </a:pPr>
          <a:r>
            <a:rPr lang="en-US" dirty="0">
              <a:solidFill>
                <a:srgbClr val="000000"/>
              </a:solidFill>
              <a:latin typeface="Kievit Offc" panose="020B0504030101020102"/>
            </a:rPr>
            <a:t>1-3 credits = ¼ time</a:t>
          </a:r>
        </a:p>
      </dgm:t>
    </dgm:pt>
    <dgm:pt modelId="{8F9C90ED-1FE9-431E-B7E7-514E4AA29B41}" type="parTrans" cxnId="{5F9F48EC-BE70-4C67-BC5B-A0518D47BB7F}">
      <dgm:prSet/>
      <dgm:spPr/>
      <dgm:t>
        <a:bodyPr/>
        <a:lstStyle/>
        <a:p>
          <a:endParaRPr lang="en-US"/>
        </a:p>
      </dgm:t>
    </dgm:pt>
    <dgm:pt modelId="{B9421FCA-2A4D-493A-B3DF-36B8E7B2C371}" type="sibTrans" cxnId="{5F9F48EC-BE70-4C67-BC5B-A0518D47BB7F}">
      <dgm:prSet/>
      <dgm:spPr/>
      <dgm:t>
        <a:bodyPr/>
        <a:lstStyle/>
        <a:p>
          <a:endParaRPr lang="en-US"/>
        </a:p>
      </dgm:t>
    </dgm:pt>
    <dgm:pt modelId="{FD776516-3453-42D0-89AB-70AAFC031113}" type="pres">
      <dgm:prSet presAssocID="{24A8C6A6-E9B9-4913-BEAE-844A2161C43A}" presName="linearFlow" presStyleCnt="0">
        <dgm:presLayoutVars>
          <dgm:dir/>
          <dgm:animLvl val="lvl"/>
          <dgm:resizeHandles val="exact"/>
        </dgm:presLayoutVars>
      </dgm:prSet>
      <dgm:spPr/>
    </dgm:pt>
    <dgm:pt modelId="{E0ECCC53-56A8-4580-9CD1-2A6C77F642D3}" type="pres">
      <dgm:prSet presAssocID="{2D29B3DB-1B31-4A0E-BC77-105D1C997433}" presName="composite" presStyleCnt="0"/>
      <dgm:spPr/>
    </dgm:pt>
    <dgm:pt modelId="{50B23DC5-47DA-4D80-AF5D-2068EB2BF384}" type="pres">
      <dgm:prSet presAssocID="{2D29B3DB-1B31-4A0E-BC77-105D1C997433}" presName="parentText" presStyleLbl="alignNode1" presStyleIdx="0" presStyleCnt="1">
        <dgm:presLayoutVars>
          <dgm:chMax val="1"/>
          <dgm:bulletEnabled val="1"/>
        </dgm:presLayoutVars>
      </dgm:prSet>
      <dgm:spPr/>
    </dgm:pt>
    <dgm:pt modelId="{BC8922B7-CA2D-442A-8F91-F1ED001AE500}" type="pres">
      <dgm:prSet presAssocID="{2D29B3DB-1B31-4A0E-BC77-105D1C997433}" presName="descendantText" presStyleLbl="alignAcc1" presStyleIdx="0" presStyleCnt="1" custLinFactNeighborX="0" custLinFactNeighborY="7694">
        <dgm:presLayoutVars>
          <dgm:bulletEnabled val="1"/>
        </dgm:presLayoutVars>
      </dgm:prSet>
      <dgm:spPr/>
    </dgm:pt>
  </dgm:ptLst>
  <dgm:cxnLst>
    <dgm:cxn modelId="{41CF1728-8C04-4A99-8874-75C64B260947}" type="presOf" srcId="{D340EF93-7F1E-4179-8A0B-8FC6CB01265D}" destId="{BC8922B7-CA2D-442A-8F91-F1ED001AE500}" srcOrd="0" destOrd="2" presId="urn:microsoft.com/office/officeart/2005/8/layout/chevron2"/>
    <dgm:cxn modelId="{A864065D-CF27-4696-9802-9A91986CA266}" type="presOf" srcId="{24A8C6A6-E9B9-4913-BEAE-844A2161C43A}" destId="{FD776516-3453-42D0-89AB-70AAFC031113}" srcOrd="0" destOrd="0" presId="urn:microsoft.com/office/officeart/2005/8/layout/chevron2"/>
    <dgm:cxn modelId="{55862249-66B3-4960-A117-A1F0574FC87D}" type="presOf" srcId="{DC201BB8-552A-4480-83D3-A91D72FFF689}" destId="{BC8922B7-CA2D-442A-8F91-F1ED001AE500}" srcOrd="0" destOrd="0" presId="urn:microsoft.com/office/officeart/2005/8/layout/chevron2"/>
    <dgm:cxn modelId="{998D394C-694E-4790-A718-5425A3CDDEA4}" srcId="{24A8C6A6-E9B9-4913-BEAE-844A2161C43A}" destId="{2D29B3DB-1B31-4A0E-BC77-105D1C997433}" srcOrd="0" destOrd="0" parTransId="{81874AB6-EDB4-4EAC-A8D1-81FA2CD4B72B}" sibTransId="{7813EAC8-9C47-4197-BFC5-72BD0B0DC8E4}"/>
    <dgm:cxn modelId="{35090575-FE6E-447F-BE6F-E8454CFA691C}" srcId="{2D29B3DB-1B31-4A0E-BC77-105D1C997433}" destId="{4930E2E2-3229-4A22-A783-3AB94B1530E3}" srcOrd="3" destOrd="0" parTransId="{BF63B1DA-EB56-4FBF-9854-5F1EE1FA599D}" sibTransId="{EFF33F93-93BB-4A8D-B0BA-9ADC90F6BDD9}"/>
    <dgm:cxn modelId="{56B6E486-76EA-485F-9629-3361AD071C85}" type="presOf" srcId="{EBC1EC56-D7DA-4E76-B159-27F978AC3B5B}" destId="{BC8922B7-CA2D-442A-8F91-F1ED001AE500}" srcOrd="0" destOrd="1" presId="urn:microsoft.com/office/officeart/2005/8/layout/chevron2"/>
    <dgm:cxn modelId="{47FB1AA6-57D2-4335-A8B0-305B0F77306E}" srcId="{2D29B3DB-1B31-4A0E-BC77-105D1C997433}" destId="{D340EF93-7F1E-4179-8A0B-8FC6CB01265D}" srcOrd="2" destOrd="0" parTransId="{C856DCD2-C77D-4143-B823-93AD5D11272D}" sibTransId="{7430B8DB-EF06-4832-972B-1DD11AF206E0}"/>
    <dgm:cxn modelId="{2EB9FBAB-1BE1-4474-8675-55EDF9C6537A}" srcId="{2D29B3DB-1B31-4A0E-BC77-105D1C997433}" destId="{DC201BB8-552A-4480-83D3-A91D72FFF689}" srcOrd="0" destOrd="0" parTransId="{115DC8E7-04CC-4CE3-BA99-4C0AECBFE394}" sibTransId="{15C0C72F-8BCF-474A-A711-04C86E8CE1B9}"/>
    <dgm:cxn modelId="{3DC9A8B0-869E-47BE-AD09-34A37345A65D}" type="presOf" srcId="{2D29B3DB-1B31-4A0E-BC77-105D1C997433}" destId="{50B23DC5-47DA-4D80-AF5D-2068EB2BF384}" srcOrd="0" destOrd="0" presId="urn:microsoft.com/office/officeart/2005/8/layout/chevron2"/>
    <dgm:cxn modelId="{0AFB8AE8-9890-4089-81F2-6C8BDD2F1E5A}" srcId="{2D29B3DB-1B31-4A0E-BC77-105D1C997433}" destId="{EBC1EC56-D7DA-4E76-B159-27F978AC3B5B}" srcOrd="1" destOrd="0" parTransId="{ED83AB1A-8A68-4A8E-B26B-10F56546DEBE}" sibTransId="{6DB87359-C0E6-4E38-91B7-5D8CF65C37BC}"/>
    <dgm:cxn modelId="{78DFFFE8-7402-4E1F-B972-1E136F1F9987}" type="presOf" srcId="{4930E2E2-3229-4A22-A783-3AB94B1530E3}" destId="{BC8922B7-CA2D-442A-8F91-F1ED001AE500}" srcOrd="0" destOrd="3" presId="urn:microsoft.com/office/officeart/2005/8/layout/chevron2"/>
    <dgm:cxn modelId="{5F9F48EC-BE70-4C67-BC5B-A0518D47BB7F}" srcId="{2D29B3DB-1B31-4A0E-BC77-105D1C997433}" destId="{31314563-4272-42B5-9193-DC1354BB8254}" srcOrd="4" destOrd="0" parTransId="{8F9C90ED-1FE9-431E-B7E7-514E4AA29B41}" sibTransId="{B9421FCA-2A4D-493A-B3DF-36B8E7B2C371}"/>
    <dgm:cxn modelId="{2F9C1EF1-AD9A-4FAE-AF2A-BF075BE5A405}" type="presOf" srcId="{31314563-4272-42B5-9193-DC1354BB8254}" destId="{BC8922B7-CA2D-442A-8F91-F1ED001AE500}" srcOrd="0" destOrd="4" presId="urn:microsoft.com/office/officeart/2005/8/layout/chevron2"/>
    <dgm:cxn modelId="{013476EF-3BC4-4271-884F-46A14FF38B5A}" type="presParOf" srcId="{FD776516-3453-42D0-89AB-70AAFC031113}" destId="{E0ECCC53-56A8-4580-9CD1-2A6C77F642D3}" srcOrd="0" destOrd="0" presId="urn:microsoft.com/office/officeart/2005/8/layout/chevron2"/>
    <dgm:cxn modelId="{709B9842-7420-4DE7-9C97-5F07CADCE662}" type="presParOf" srcId="{E0ECCC53-56A8-4580-9CD1-2A6C77F642D3}" destId="{50B23DC5-47DA-4D80-AF5D-2068EB2BF384}" srcOrd="0" destOrd="0" presId="urn:microsoft.com/office/officeart/2005/8/layout/chevron2"/>
    <dgm:cxn modelId="{3574F0F0-94A5-42B4-BF00-190B6469F96D}" type="presParOf" srcId="{E0ECCC53-56A8-4580-9CD1-2A6C77F642D3}" destId="{BC8922B7-CA2D-442A-8F91-F1ED001AE500}"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04AC2F-88FE-4B1C-8EAB-078E7CA21A59}"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en-US"/>
        </a:p>
      </dgm:t>
    </dgm:pt>
    <dgm:pt modelId="{7B57F490-2F34-411C-A6EA-6818D652AD38}">
      <dgm:prSet custT="1"/>
      <dgm:spPr/>
      <dgm:t>
        <a:bodyPr/>
        <a:lstStyle/>
        <a:p>
          <a:r>
            <a:rPr lang="en-US" sz="2100" dirty="0">
              <a:latin typeface="Kievit Offc" panose="020B0504030101020102"/>
            </a:rPr>
            <a:t>Post 9/11 GI Bill</a:t>
          </a:r>
          <a:r>
            <a:rPr lang="en-US" sz="2100" b="1" dirty="0">
              <a:latin typeface="Kievit Offc" panose="020B0504030101020102"/>
            </a:rPr>
            <a:t>® </a:t>
          </a:r>
          <a:r>
            <a:rPr lang="en-US" sz="2100" dirty="0">
              <a:latin typeface="Kievit Offc" panose="020B0504030101020102"/>
            </a:rPr>
            <a:t>-Undergraduate Rate of Pursuit </a:t>
          </a:r>
        </a:p>
      </dgm:t>
    </dgm:pt>
    <dgm:pt modelId="{B5DF7851-AE52-4759-AAD5-BAE395CAA4D1}" type="parTrans" cxnId="{F2077B3E-8B1D-41AD-AE9C-BBD780C7ADEC}">
      <dgm:prSet/>
      <dgm:spPr/>
      <dgm:t>
        <a:bodyPr/>
        <a:lstStyle/>
        <a:p>
          <a:endParaRPr lang="en-US"/>
        </a:p>
      </dgm:t>
    </dgm:pt>
    <dgm:pt modelId="{E680494C-EAA7-4DC0-A312-07081B3CA377}" type="sibTrans" cxnId="{F2077B3E-8B1D-41AD-AE9C-BBD780C7ADEC}">
      <dgm:prSet/>
      <dgm:spPr/>
      <dgm:t>
        <a:bodyPr/>
        <a:lstStyle/>
        <a:p>
          <a:endParaRPr lang="en-US"/>
        </a:p>
      </dgm:t>
    </dgm:pt>
    <dgm:pt modelId="{85ECA690-8EF0-47A8-8514-78D1B2C3031D}">
      <dgm:prSet/>
      <dgm:spPr/>
      <dgm:t>
        <a:bodyPr/>
        <a:lstStyle/>
        <a:p>
          <a:pPr>
            <a:buFontTx/>
            <a:buNone/>
          </a:pPr>
          <a:r>
            <a:rPr lang="en-US" dirty="0">
              <a:solidFill>
                <a:srgbClr val="000000"/>
              </a:solidFill>
              <a:latin typeface="Kievit Offc" panose="020B0504030101020102"/>
            </a:rPr>
            <a:t>12+ credits = 100%</a:t>
          </a:r>
        </a:p>
      </dgm:t>
    </dgm:pt>
    <dgm:pt modelId="{75BB680E-E7DF-4EC6-B42E-4D89BFAFC79B}" type="parTrans" cxnId="{0C42CEA3-4330-4FA9-9BAF-E0D3130A2C65}">
      <dgm:prSet/>
      <dgm:spPr/>
      <dgm:t>
        <a:bodyPr/>
        <a:lstStyle/>
        <a:p>
          <a:endParaRPr lang="en-US"/>
        </a:p>
      </dgm:t>
    </dgm:pt>
    <dgm:pt modelId="{D323AA58-FA6E-461B-811A-78DBA9DF82E3}" type="sibTrans" cxnId="{0C42CEA3-4330-4FA9-9BAF-E0D3130A2C65}">
      <dgm:prSet/>
      <dgm:spPr/>
      <dgm:t>
        <a:bodyPr/>
        <a:lstStyle/>
        <a:p>
          <a:endParaRPr lang="en-US"/>
        </a:p>
      </dgm:t>
    </dgm:pt>
    <dgm:pt modelId="{D190A737-2E76-4BDB-8AC6-106715336F93}">
      <dgm:prSet/>
      <dgm:spPr/>
      <dgm:t>
        <a:bodyPr/>
        <a:lstStyle/>
        <a:p>
          <a:pPr>
            <a:buFontTx/>
            <a:buNone/>
          </a:pPr>
          <a:r>
            <a:rPr lang="en-US" dirty="0">
              <a:solidFill>
                <a:srgbClr val="000000"/>
              </a:solidFill>
              <a:latin typeface="Kievit Offc" panose="020B0504030101020102"/>
            </a:rPr>
            <a:t>11 credits = 90%</a:t>
          </a:r>
        </a:p>
      </dgm:t>
    </dgm:pt>
    <dgm:pt modelId="{CFBF5E9E-661C-4A12-8BD4-59F04B878039}" type="sibTrans" cxnId="{654AFC12-BF7E-4888-82EE-7E6AA89F207D}">
      <dgm:prSet/>
      <dgm:spPr/>
      <dgm:t>
        <a:bodyPr/>
        <a:lstStyle/>
        <a:p>
          <a:endParaRPr lang="en-US"/>
        </a:p>
      </dgm:t>
    </dgm:pt>
    <dgm:pt modelId="{1FEF9A26-4272-4F45-ACDA-2983FCE8A7FE}" type="parTrans" cxnId="{654AFC12-BF7E-4888-82EE-7E6AA89F207D}">
      <dgm:prSet/>
      <dgm:spPr/>
      <dgm:t>
        <a:bodyPr/>
        <a:lstStyle/>
        <a:p>
          <a:endParaRPr lang="en-US"/>
        </a:p>
      </dgm:t>
    </dgm:pt>
    <dgm:pt modelId="{5733152F-DA2A-4D22-A324-855D331EFEB1}">
      <dgm:prSet/>
      <dgm:spPr/>
      <dgm:t>
        <a:bodyPr/>
        <a:lstStyle/>
        <a:p>
          <a:pPr>
            <a:buFontTx/>
            <a:buNone/>
          </a:pPr>
          <a:r>
            <a:rPr lang="en-US" dirty="0">
              <a:solidFill>
                <a:srgbClr val="000000"/>
              </a:solidFill>
              <a:latin typeface="Kievit Offc" panose="020B0504030101020102"/>
            </a:rPr>
            <a:t>10 credits = 80%</a:t>
          </a:r>
        </a:p>
      </dgm:t>
    </dgm:pt>
    <dgm:pt modelId="{EC00D42D-5B5D-45E3-8FA2-8F7431C8B15D}" type="sibTrans" cxnId="{0C5D1CBC-EBD0-4E19-8EAB-7F8C5462E894}">
      <dgm:prSet/>
      <dgm:spPr/>
      <dgm:t>
        <a:bodyPr/>
        <a:lstStyle/>
        <a:p>
          <a:endParaRPr lang="en-US"/>
        </a:p>
      </dgm:t>
    </dgm:pt>
    <dgm:pt modelId="{FC05F977-352A-41F0-B23D-70D8C21BE42F}" type="parTrans" cxnId="{0C5D1CBC-EBD0-4E19-8EAB-7F8C5462E894}">
      <dgm:prSet/>
      <dgm:spPr/>
      <dgm:t>
        <a:bodyPr/>
        <a:lstStyle/>
        <a:p>
          <a:endParaRPr lang="en-US"/>
        </a:p>
      </dgm:t>
    </dgm:pt>
    <dgm:pt modelId="{47754FD9-D009-42F8-9DD3-23A0C1227A73}">
      <dgm:prSet/>
      <dgm:spPr/>
      <dgm:t>
        <a:bodyPr/>
        <a:lstStyle/>
        <a:p>
          <a:pPr>
            <a:buFontTx/>
            <a:buNone/>
          </a:pPr>
          <a:r>
            <a:rPr lang="en-US" dirty="0">
              <a:solidFill>
                <a:srgbClr val="000000"/>
              </a:solidFill>
              <a:latin typeface="Kievit Offc" panose="020B0504030101020102"/>
            </a:rPr>
            <a:t>9 credits = 80%</a:t>
          </a:r>
        </a:p>
      </dgm:t>
    </dgm:pt>
    <dgm:pt modelId="{28B83696-482B-416E-BD81-82783144ABC3}" type="sibTrans" cxnId="{645F802E-4D80-4B8A-8F61-AE2660BDDB4F}">
      <dgm:prSet/>
      <dgm:spPr/>
      <dgm:t>
        <a:bodyPr/>
        <a:lstStyle/>
        <a:p>
          <a:endParaRPr lang="en-US"/>
        </a:p>
      </dgm:t>
    </dgm:pt>
    <dgm:pt modelId="{1AB9B494-8872-4B3D-829D-FB2EA22F1C1D}" type="parTrans" cxnId="{645F802E-4D80-4B8A-8F61-AE2660BDDB4F}">
      <dgm:prSet/>
      <dgm:spPr/>
      <dgm:t>
        <a:bodyPr/>
        <a:lstStyle/>
        <a:p>
          <a:endParaRPr lang="en-US"/>
        </a:p>
      </dgm:t>
    </dgm:pt>
    <dgm:pt modelId="{61748C6A-557E-4F66-9AC3-899FAA3C04BF}">
      <dgm:prSet/>
      <dgm:spPr/>
      <dgm:t>
        <a:bodyPr/>
        <a:lstStyle/>
        <a:p>
          <a:pPr>
            <a:buFontTx/>
            <a:buNone/>
          </a:pPr>
          <a:r>
            <a:rPr lang="en-US" dirty="0">
              <a:solidFill>
                <a:srgbClr val="000000"/>
              </a:solidFill>
              <a:latin typeface="Kievit Offc" panose="020B0504030101020102"/>
            </a:rPr>
            <a:t>8 credits = 70%</a:t>
          </a:r>
        </a:p>
      </dgm:t>
    </dgm:pt>
    <dgm:pt modelId="{BABFB8C4-3F2D-4426-9EE9-2DCABAEEF201}" type="sibTrans" cxnId="{708361C6-1305-408E-82EB-372417A8D655}">
      <dgm:prSet/>
      <dgm:spPr/>
      <dgm:t>
        <a:bodyPr/>
        <a:lstStyle/>
        <a:p>
          <a:endParaRPr lang="en-US"/>
        </a:p>
      </dgm:t>
    </dgm:pt>
    <dgm:pt modelId="{BD231953-5EA2-4471-AB48-C1CF138FAA01}" type="parTrans" cxnId="{708361C6-1305-408E-82EB-372417A8D655}">
      <dgm:prSet/>
      <dgm:spPr/>
      <dgm:t>
        <a:bodyPr/>
        <a:lstStyle/>
        <a:p>
          <a:endParaRPr lang="en-US"/>
        </a:p>
      </dgm:t>
    </dgm:pt>
    <dgm:pt modelId="{DFA40C73-06F5-4B3F-AD26-12D898FE7A55}">
      <dgm:prSet/>
      <dgm:spPr/>
      <dgm:t>
        <a:bodyPr/>
        <a:lstStyle/>
        <a:p>
          <a:pPr>
            <a:buFontTx/>
            <a:buNone/>
          </a:pPr>
          <a:r>
            <a:rPr lang="en-US" dirty="0">
              <a:solidFill>
                <a:srgbClr val="000000"/>
              </a:solidFill>
              <a:latin typeface="Kievit Offc" panose="020B0504030101020102"/>
            </a:rPr>
            <a:t>7 credits = 60%</a:t>
          </a:r>
        </a:p>
      </dgm:t>
    </dgm:pt>
    <dgm:pt modelId="{9326E2EF-ADE6-4413-87B1-404BC87BE297}" type="sibTrans" cxnId="{25AE2C34-9369-4517-AC6D-DAD66CA80FC0}">
      <dgm:prSet/>
      <dgm:spPr/>
      <dgm:t>
        <a:bodyPr/>
        <a:lstStyle/>
        <a:p>
          <a:endParaRPr lang="en-US"/>
        </a:p>
      </dgm:t>
    </dgm:pt>
    <dgm:pt modelId="{36D9036E-2657-4637-A2E5-51E1257964E9}" type="parTrans" cxnId="{25AE2C34-9369-4517-AC6D-DAD66CA80FC0}">
      <dgm:prSet/>
      <dgm:spPr/>
      <dgm:t>
        <a:bodyPr/>
        <a:lstStyle/>
        <a:p>
          <a:endParaRPr lang="en-US"/>
        </a:p>
      </dgm:t>
    </dgm:pt>
    <dgm:pt modelId="{E2614B52-F0C1-47FA-9DAF-FD37CECA04CF}">
      <dgm:prSet/>
      <dgm:spPr/>
      <dgm:t>
        <a:bodyPr/>
        <a:lstStyle/>
        <a:p>
          <a:pPr>
            <a:buFontTx/>
            <a:buNone/>
          </a:pPr>
          <a:r>
            <a:rPr lang="en-US" dirty="0">
              <a:solidFill>
                <a:srgbClr val="000000"/>
              </a:solidFill>
              <a:latin typeface="Kievit Offc" panose="020B0504030101020102"/>
            </a:rPr>
            <a:t>6 credits = 50%</a:t>
          </a:r>
        </a:p>
      </dgm:t>
    </dgm:pt>
    <dgm:pt modelId="{2B58689B-8A47-4D66-9148-01CDE67CFC6D}" type="sibTrans" cxnId="{262C70C3-16CD-45D0-A2A8-DA7614937368}">
      <dgm:prSet/>
      <dgm:spPr/>
      <dgm:t>
        <a:bodyPr/>
        <a:lstStyle/>
        <a:p>
          <a:endParaRPr lang="en-US"/>
        </a:p>
      </dgm:t>
    </dgm:pt>
    <dgm:pt modelId="{88D52EE9-D15A-49EE-B1FF-DDBBABE4837F}" type="parTrans" cxnId="{262C70C3-16CD-45D0-A2A8-DA7614937368}">
      <dgm:prSet/>
      <dgm:spPr/>
      <dgm:t>
        <a:bodyPr/>
        <a:lstStyle/>
        <a:p>
          <a:endParaRPr lang="en-US"/>
        </a:p>
      </dgm:t>
    </dgm:pt>
    <dgm:pt modelId="{168D8C47-CFB3-439E-8BC4-64B2B279C2AD}">
      <dgm:prSet/>
      <dgm:spPr/>
      <dgm:t>
        <a:bodyPr/>
        <a:lstStyle/>
        <a:p>
          <a:pPr>
            <a:buFontTx/>
            <a:buNone/>
          </a:pPr>
          <a:r>
            <a:rPr lang="en-US" dirty="0">
              <a:solidFill>
                <a:srgbClr val="000000"/>
              </a:solidFill>
              <a:latin typeface="Kievit Offc" panose="020B0504030101020102"/>
            </a:rPr>
            <a:t>5 credits = 40%</a:t>
          </a:r>
        </a:p>
      </dgm:t>
    </dgm:pt>
    <dgm:pt modelId="{DA3D43D6-B279-4F36-8A2B-DB71737593F6}" type="sibTrans" cxnId="{3B90D9DD-B1D1-4CD2-AE79-444755569360}">
      <dgm:prSet/>
      <dgm:spPr/>
      <dgm:t>
        <a:bodyPr/>
        <a:lstStyle/>
        <a:p>
          <a:endParaRPr lang="en-US"/>
        </a:p>
      </dgm:t>
    </dgm:pt>
    <dgm:pt modelId="{597F1AA4-9C75-487F-8B4F-E44E95AB4080}" type="parTrans" cxnId="{3B90D9DD-B1D1-4CD2-AE79-444755569360}">
      <dgm:prSet/>
      <dgm:spPr/>
      <dgm:t>
        <a:bodyPr/>
        <a:lstStyle/>
        <a:p>
          <a:endParaRPr lang="en-US"/>
        </a:p>
      </dgm:t>
    </dgm:pt>
    <dgm:pt modelId="{D9249F20-7DA7-434B-A637-6B36A6C0BD0C}">
      <dgm:prSet/>
      <dgm:spPr/>
      <dgm:t>
        <a:bodyPr/>
        <a:lstStyle/>
        <a:p>
          <a:pPr>
            <a:buFontTx/>
            <a:buNone/>
          </a:pPr>
          <a:r>
            <a:rPr lang="en-US" dirty="0">
              <a:solidFill>
                <a:srgbClr val="000000"/>
              </a:solidFill>
              <a:latin typeface="Kievit Offc" panose="020B0504030101020102"/>
            </a:rPr>
            <a:t>4 credits = 30%</a:t>
          </a:r>
        </a:p>
      </dgm:t>
    </dgm:pt>
    <dgm:pt modelId="{4EF3863E-AB92-4563-BDC5-043E678831AD}" type="sibTrans" cxnId="{DBAD4018-D625-4EE9-BF41-6D850E8734BE}">
      <dgm:prSet/>
      <dgm:spPr/>
      <dgm:t>
        <a:bodyPr/>
        <a:lstStyle/>
        <a:p>
          <a:endParaRPr lang="en-US"/>
        </a:p>
      </dgm:t>
    </dgm:pt>
    <dgm:pt modelId="{C29144D4-BEAB-4B7B-A390-92ACB593BBA1}" type="parTrans" cxnId="{DBAD4018-D625-4EE9-BF41-6D850E8734BE}">
      <dgm:prSet/>
      <dgm:spPr/>
      <dgm:t>
        <a:bodyPr/>
        <a:lstStyle/>
        <a:p>
          <a:endParaRPr lang="en-US"/>
        </a:p>
      </dgm:t>
    </dgm:pt>
    <dgm:pt modelId="{2357C81C-4DF3-4E62-8BD6-E1C8257C1E4C}">
      <dgm:prSet/>
      <dgm:spPr/>
      <dgm:t>
        <a:bodyPr/>
        <a:lstStyle/>
        <a:p>
          <a:pPr>
            <a:buFontTx/>
            <a:buNone/>
          </a:pPr>
          <a:r>
            <a:rPr lang="en-US" dirty="0">
              <a:solidFill>
                <a:srgbClr val="000000"/>
              </a:solidFill>
              <a:latin typeface="Kievit Offc" panose="020B0504030101020102"/>
            </a:rPr>
            <a:t>3 credits = 30%</a:t>
          </a:r>
        </a:p>
      </dgm:t>
    </dgm:pt>
    <dgm:pt modelId="{4173BE70-249B-4DA6-9C32-413DAE53BF6C}" type="sibTrans" cxnId="{BDBFE343-B832-4353-8ED9-8468BD117D01}">
      <dgm:prSet/>
      <dgm:spPr/>
      <dgm:t>
        <a:bodyPr/>
        <a:lstStyle/>
        <a:p>
          <a:endParaRPr lang="en-US"/>
        </a:p>
      </dgm:t>
    </dgm:pt>
    <dgm:pt modelId="{25FD6716-3A9D-43E6-9AED-AD620F48004B}" type="parTrans" cxnId="{BDBFE343-B832-4353-8ED9-8468BD117D01}">
      <dgm:prSet/>
      <dgm:spPr/>
      <dgm:t>
        <a:bodyPr/>
        <a:lstStyle/>
        <a:p>
          <a:endParaRPr lang="en-US"/>
        </a:p>
      </dgm:t>
    </dgm:pt>
    <dgm:pt modelId="{34A0187D-CBF8-4262-BE57-0FDF55AD0ED5}">
      <dgm:prSet/>
      <dgm:spPr/>
      <dgm:t>
        <a:bodyPr/>
        <a:lstStyle/>
        <a:p>
          <a:pPr>
            <a:buFontTx/>
            <a:buNone/>
          </a:pPr>
          <a:r>
            <a:rPr lang="en-US" dirty="0">
              <a:solidFill>
                <a:srgbClr val="000000"/>
              </a:solidFill>
              <a:latin typeface="Kievit Offc" panose="020B0504030101020102"/>
            </a:rPr>
            <a:t>2 credits = 20%</a:t>
          </a:r>
        </a:p>
      </dgm:t>
    </dgm:pt>
    <dgm:pt modelId="{C259AC54-1E32-40CB-A7B1-5C84F0739F40}" type="sibTrans" cxnId="{041D6442-A7DD-4DA0-A8F5-3019CAC8DCCF}">
      <dgm:prSet/>
      <dgm:spPr/>
      <dgm:t>
        <a:bodyPr/>
        <a:lstStyle/>
        <a:p>
          <a:endParaRPr lang="en-US"/>
        </a:p>
      </dgm:t>
    </dgm:pt>
    <dgm:pt modelId="{B1A337B6-C9F4-47B2-9504-B1B0EC2B2759}" type="parTrans" cxnId="{041D6442-A7DD-4DA0-A8F5-3019CAC8DCCF}">
      <dgm:prSet/>
      <dgm:spPr/>
      <dgm:t>
        <a:bodyPr/>
        <a:lstStyle/>
        <a:p>
          <a:endParaRPr lang="en-US"/>
        </a:p>
      </dgm:t>
    </dgm:pt>
    <dgm:pt modelId="{9831320A-6B49-4B76-8349-3AEBF3D7616A}">
      <dgm:prSet/>
      <dgm:spPr/>
      <dgm:t>
        <a:bodyPr/>
        <a:lstStyle/>
        <a:p>
          <a:pPr>
            <a:buFontTx/>
            <a:buNone/>
          </a:pPr>
          <a:r>
            <a:rPr lang="en-US" dirty="0">
              <a:solidFill>
                <a:srgbClr val="000000"/>
              </a:solidFill>
              <a:latin typeface="Kievit Offc" panose="020B0504030101020102"/>
            </a:rPr>
            <a:t>1 credit = 10%</a:t>
          </a:r>
        </a:p>
      </dgm:t>
    </dgm:pt>
    <dgm:pt modelId="{204FC970-6B64-4DFE-B659-BFC5AD23B9C3}" type="sibTrans" cxnId="{9F360F7D-E00E-4E87-A3ED-E83ECB5B93AF}">
      <dgm:prSet/>
      <dgm:spPr/>
      <dgm:t>
        <a:bodyPr/>
        <a:lstStyle/>
        <a:p>
          <a:endParaRPr lang="en-US"/>
        </a:p>
      </dgm:t>
    </dgm:pt>
    <dgm:pt modelId="{84003D6B-15A6-4AAB-8A89-9F69A9934380}" type="parTrans" cxnId="{9F360F7D-E00E-4E87-A3ED-E83ECB5B93AF}">
      <dgm:prSet/>
      <dgm:spPr/>
      <dgm:t>
        <a:bodyPr/>
        <a:lstStyle/>
        <a:p>
          <a:endParaRPr lang="en-US"/>
        </a:p>
      </dgm:t>
    </dgm:pt>
    <dgm:pt modelId="{A757D4E3-4106-4D74-ABB0-6D2A6BF145D6}" type="pres">
      <dgm:prSet presAssocID="{D404AC2F-88FE-4B1C-8EAB-078E7CA21A59}" presName="Name0" presStyleCnt="0">
        <dgm:presLayoutVars>
          <dgm:chMax val="7"/>
          <dgm:dir/>
          <dgm:animLvl val="lvl"/>
          <dgm:resizeHandles val="exact"/>
        </dgm:presLayoutVars>
      </dgm:prSet>
      <dgm:spPr/>
    </dgm:pt>
    <dgm:pt modelId="{8AECA5B1-38B4-44DE-A131-C5EC65ADDD97}" type="pres">
      <dgm:prSet presAssocID="{7B57F490-2F34-411C-A6EA-6818D652AD38}" presName="circle1" presStyleLbl="node1" presStyleIdx="0" presStyleCnt="1"/>
      <dgm:spPr>
        <a:prstGeom prst="stripedRightArrow">
          <a:avLst/>
        </a:prstGeom>
        <a:solidFill>
          <a:srgbClr val="DC4405"/>
        </a:solidFill>
      </dgm:spPr>
    </dgm:pt>
    <dgm:pt modelId="{B3514954-93A5-4106-9C70-0C3BA7938B9B}" type="pres">
      <dgm:prSet presAssocID="{7B57F490-2F34-411C-A6EA-6818D652AD38}" presName="space" presStyleCnt="0"/>
      <dgm:spPr/>
    </dgm:pt>
    <dgm:pt modelId="{705765C2-FE7A-4BF6-8480-CE72F435B03C}" type="pres">
      <dgm:prSet presAssocID="{7B57F490-2F34-411C-A6EA-6818D652AD38}" presName="rect1" presStyleLbl="alignAcc1" presStyleIdx="0" presStyleCnt="1"/>
      <dgm:spPr/>
    </dgm:pt>
    <dgm:pt modelId="{78686C2E-12C5-4552-BF8E-73E6D44F69ED}" type="pres">
      <dgm:prSet presAssocID="{7B57F490-2F34-411C-A6EA-6818D652AD38}" presName="rect1ParTx" presStyleLbl="alignAcc1" presStyleIdx="0" presStyleCnt="1">
        <dgm:presLayoutVars>
          <dgm:chMax val="1"/>
          <dgm:bulletEnabled val="1"/>
        </dgm:presLayoutVars>
      </dgm:prSet>
      <dgm:spPr/>
    </dgm:pt>
    <dgm:pt modelId="{B4BA5809-E83A-4B81-A299-DF5D85AFE485}" type="pres">
      <dgm:prSet presAssocID="{7B57F490-2F34-411C-A6EA-6818D652AD38}" presName="rect1ChTx" presStyleLbl="alignAcc1" presStyleIdx="0" presStyleCnt="1">
        <dgm:presLayoutVars>
          <dgm:bulletEnabled val="1"/>
        </dgm:presLayoutVars>
      </dgm:prSet>
      <dgm:spPr/>
    </dgm:pt>
  </dgm:ptLst>
  <dgm:cxnLst>
    <dgm:cxn modelId="{651F610B-73F6-42EE-A79C-DCFEE97250A6}" type="presOf" srcId="{E2614B52-F0C1-47FA-9DAF-FD37CECA04CF}" destId="{B4BA5809-E83A-4B81-A299-DF5D85AFE485}" srcOrd="0" destOrd="6" presId="urn:microsoft.com/office/officeart/2005/8/layout/target3"/>
    <dgm:cxn modelId="{654AFC12-BF7E-4888-82EE-7E6AA89F207D}" srcId="{7B57F490-2F34-411C-A6EA-6818D652AD38}" destId="{D190A737-2E76-4BDB-8AC6-106715336F93}" srcOrd="1" destOrd="0" parTransId="{1FEF9A26-4272-4F45-ACDA-2983FCE8A7FE}" sibTransId="{CFBF5E9E-661C-4A12-8BD4-59F04B878039}"/>
    <dgm:cxn modelId="{DBAD4018-D625-4EE9-BF41-6D850E8734BE}" srcId="{7B57F490-2F34-411C-A6EA-6818D652AD38}" destId="{D9249F20-7DA7-434B-A637-6B36A6C0BD0C}" srcOrd="8" destOrd="0" parTransId="{C29144D4-BEAB-4B7B-A390-92ACB593BBA1}" sibTransId="{4EF3863E-AB92-4563-BDC5-043E678831AD}"/>
    <dgm:cxn modelId="{62D19B2B-FABB-43E4-A55F-2C8927B18271}" type="presOf" srcId="{7B57F490-2F34-411C-A6EA-6818D652AD38}" destId="{78686C2E-12C5-4552-BF8E-73E6D44F69ED}" srcOrd="1" destOrd="0" presId="urn:microsoft.com/office/officeart/2005/8/layout/target3"/>
    <dgm:cxn modelId="{0D84312C-0D76-4D3F-AB2C-E56B1D9F0045}" type="presOf" srcId="{D9249F20-7DA7-434B-A637-6B36A6C0BD0C}" destId="{B4BA5809-E83A-4B81-A299-DF5D85AFE485}" srcOrd="0" destOrd="8" presId="urn:microsoft.com/office/officeart/2005/8/layout/target3"/>
    <dgm:cxn modelId="{2A8C372C-AD17-4FCB-8C11-FC463AE43DFF}" type="presOf" srcId="{61748C6A-557E-4F66-9AC3-899FAA3C04BF}" destId="{B4BA5809-E83A-4B81-A299-DF5D85AFE485}" srcOrd="0" destOrd="4" presId="urn:microsoft.com/office/officeart/2005/8/layout/target3"/>
    <dgm:cxn modelId="{ED90AC2D-1230-489B-8619-B180FC15C3EE}" type="presOf" srcId="{5733152F-DA2A-4D22-A324-855D331EFEB1}" destId="{B4BA5809-E83A-4B81-A299-DF5D85AFE485}" srcOrd="0" destOrd="2" presId="urn:microsoft.com/office/officeart/2005/8/layout/target3"/>
    <dgm:cxn modelId="{645F802E-4D80-4B8A-8F61-AE2660BDDB4F}" srcId="{7B57F490-2F34-411C-A6EA-6818D652AD38}" destId="{47754FD9-D009-42F8-9DD3-23A0C1227A73}" srcOrd="3" destOrd="0" parTransId="{1AB9B494-8872-4B3D-829D-FB2EA22F1C1D}" sibTransId="{28B83696-482B-416E-BD81-82783144ABC3}"/>
    <dgm:cxn modelId="{25AE2C34-9369-4517-AC6D-DAD66CA80FC0}" srcId="{7B57F490-2F34-411C-A6EA-6818D652AD38}" destId="{DFA40C73-06F5-4B3F-AD26-12D898FE7A55}" srcOrd="5" destOrd="0" parTransId="{36D9036E-2657-4637-A2E5-51E1257964E9}" sibTransId="{9326E2EF-ADE6-4413-87B1-404BC87BE297}"/>
    <dgm:cxn modelId="{F2077B3E-8B1D-41AD-AE9C-BBD780C7ADEC}" srcId="{D404AC2F-88FE-4B1C-8EAB-078E7CA21A59}" destId="{7B57F490-2F34-411C-A6EA-6818D652AD38}" srcOrd="0" destOrd="0" parTransId="{B5DF7851-AE52-4759-AAD5-BAE395CAA4D1}" sibTransId="{E680494C-EAA7-4DC0-A312-07081B3CA377}"/>
    <dgm:cxn modelId="{ED668160-40F9-4A21-BB78-F541BFD3E4C9}" type="presOf" srcId="{D190A737-2E76-4BDB-8AC6-106715336F93}" destId="{B4BA5809-E83A-4B81-A299-DF5D85AFE485}" srcOrd="0" destOrd="1" presId="urn:microsoft.com/office/officeart/2005/8/layout/target3"/>
    <dgm:cxn modelId="{D6ACF441-6E99-42A9-B416-C142307EF17E}" type="presOf" srcId="{D404AC2F-88FE-4B1C-8EAB-078E7CA21A59}" destId="{A757D4E3-4106-4D74-ABB0-6D2A6BF145D6}" srcOrd="0" destOrd="0" presId="urn:microsoft.com/office/officeart/2005/8/layout/target3"/>
    <dgm:cxn modelId="{041D6442-A7DD-4DA0-A8F5-3019CAC8DCCF}" srcId="{7B57F490-2F34-411C-A6EA-6818D652AD38}" destId="{34A0187D-CBF8-4262-BE57-0FDF55AD0ED5}" srcOrd="10" destOrd="0" parTransId="{B1A337B6-C9F4-47B2-9504-B1B0EC2B2759}" sibTransId="{C259AC54-1E32-40CB-A7B1-5C84F0739F40}"/>
    <dgm:cxn modelId="{BDBFE343-B832-4353-8ED9-8468BD117D01}" srcId="{7B57F490-2F34-411C-A6EA-6818D652AD38}" destId="{2357C81C-4DF3-4E62-8BD6-E1C8257C1E4C}" srcOrd="9" destOrd="0" parTransId="{25FD6716-3A9D-43E6-9AED-AD620F48004B}" sibTransId="{4173BE70-249B-4DA6-9C32-413DAE53BF6C}"/>
    <dgm:cxn modelId="{D2FC9365-3A1B-46C7-9772-01030DBAF1AF}" type="presOf" srcId="{DFA40C73-06F5-4B3F-AD26-12D898FE7A55}" destId="{B4BA5809-E83A-4B81-A299-DF5D85AFE485}" srcOrd="0" destOrd="5" presId="urn:microsoft.com/office/officeart/2005/8/layout/target3"/>
    <dgm:cxn modelId="{9F360F7D-E00E-4E87-A3ED-E83ECB5B93AF}" srcId="{7B57F490-2F34-411C-A6EA-6818D652AD38}" destId="{9831320A-6B49-4B76-8349-3AEBF3D7616A}" srcOrd="11" destOrd="0" parTransId="{84003D6B-15A6-4AAB-8A89-9F69A9934380}" sibTransId="{204FC970-6B64-4DFE-B659-BFC5AD23B9C3}"/>
    <dgm:cxn modelId="{8B892F87-5399-4753-9CAB-F6DEB1C6330F}" type="presOf" srcId="{168D8C47-CFB3-439E-8BC4-64B2B279C2AD}" destId="{B4BA5809-E83A-4B81-A299-DF5D85AFE485}" srcOrd="0" destOrd="7" presId="urn:microsoft.com/office/officeart/2005/8/layout/target3"/>
    <dgm:cxn modelId="{0C42CEA3-4330-4FA9-9BAF-E0D3130A2C65}" srcId="{7B57F490-2F34-411C-A6EA-6818D652AD38}" destId="{85ECA690-8EF0-47A8-8514-78D1B2C3031D}" srcOrd="0" destOrd="0" parTransId="{75BB680E-E7DF-4EC6-B42E-4D89BFAFC79B}" sibTransId="{D323AA58-FA6E-461B-811A-78DBA9DF82E3}"/>
    <dgm:cxn modelId="{0C5D1CBC-EBD0-4E19-8EAB-7F8C5462E894}" srcId="{7B57F490-2F34-411C-A6EA-6818D652AD38}" destId="{5733152F-DA2A-4D22-A324-855D331EFEB1}" srcOrd="2" destOrd="0" parTransId="{FC05F977-352A-41F0-B23D-70D8C21BE42F}" sibTransId="{EC00D42D-5B5D-45E3-8FA2-8F7431C8B15D}"/>
    <dgm:cxn modelId="{44B809BD-1670-4071-AB40-725A1276720D}" type="presOf" srcId="{85ECA690-8EF0-47A8-8514-78D1B2C3031D}" destId="{B4BA5809-E83A-4B81-A299-DF5D85AFE485}" srcOrd="0" destOrd="0" presId="urn:microsoft.com/office/officeart/2005/8/layout/target3"/>
    <dgm:cxn modelId="{262C70C3-16CD-45D0-A2A8-DA7614937368}" srcId="{7B57F490-2F34-411C-A6EA-6818D652AD38}" destId="{E2614B52-F0C1-47FA-9DAF-FD37CECA04CF}" srcOrd="6" destOrd="0" parTransId="{88D52EE9-D15A-49EE-B1FF-DDBBABE4837F}" sibTransId="{2B58689B-8A47-4D66-9148-01CDE67CFC6D}"/>
    <dgm:cxn modelId="{DDD4EEC3-1ECC-4F98-862F-3D1F976C7727}" type="presOf" srcId="{34A0187D-CBF8-4262-BE57-0FDF55AD0ED5}" destId="{B4BA5809-E83A-4B81-A299-DF5D85AFE485}" srcOrd="0" destOrd="10" presId="urn:microsoft.com/office/officeart/2005/8/layout/target3"/>
    <dgm:cxn modelId="{708361C6-1305-408E-82EB-372417A8D655}" srcId="{7B57F490-2F34-411C-A6EA-6818D652AD38}" destId="{61748C6A-557E-4F66-9AC3-899FAA3C04BF}" srcOrd="4" destOrd="0" parTransId="{BD231953-5EA2-4471-AB48-C1CF138FAA01}" sibTransId="{BABFB8C4-3F2D-4426-9EE9-2DCABAEEF201}"/>
    <dgm:cxn modelId="{404488D8-3A27-4FF5-8603-F581F836FD0B}" type="presOf" srcId="{2357C81C-4DF3-4E62-8BD6-E1C8257C1E4C}" destId="{B4BA5809-E83A-4B81-A299-DF5D85AFE485}" srcOrd="0" destOrd="9" presId="urn:microsoft.com/office/officeart/2005/8/layout/target3"/>
    <dgm:cxn modelId="{3B90D9DD-B1D1-4CD2-AE79-444755569360}" srcId="{7B57F490-2F34-411C-A6EA-6818D652AD38}" destId="{168D8C47-CFB3-439E-8BC4-64B2B279C2AD}" srcOrd="7" destOrd="0" parTransId="{597F1AA4-9C75-487F-8B4F-E44E95AB4080}" sibTransId="{DA3D43D6-B279-4F36-8A2B-DB71737593F6}"/>
    <dgm:cxn modelId="{BB8A4EE5-1F66-47A0-9231-A78959819D6D}" type="presOf" srcId="{9831320A-6B49-4B76-8349-3AEBF3D7616A}" destId="{B4BA5809-E83A-4B81-A299-DF5D85AFE485}" srcOrd="0" destOrd="11" presId="urn:microsoft.com/office/officeart/2005/8/layout/target3"/>
    <dgm:cxn modelId="{BE8906F5-BBEF-4736-A6EC-6A20105A8457}" type="presOf" srcId="{47754FD9-D009-42F8-9DD3-23A0C1227A73}" destId="{B4BA5809-E83A-4B81-A299-DF5D85AFE485}" srcOrd="0" destOrd="3" presId="urn:microsoft.com/office/officeart/2005/8/layout/target3"/>
    <dgm:cxn modelId="{16AE9FFD-671B-4930-8B67-B9B946426C8D}" type="presOf" srcId="{7B57F490-2F34-411C-A6EA-6818D652AD38}" destId="{705765C2-FE7A-4BF6-8480-CE72F435B03C}" srcOrd="0" destOrd="0" presId="urn:microsoft.com/office/officeart/2005/8/layout/target3"/>
    <dgm:cxn modelId="{814039F7-5513-4F60-88F3-8560FAC6618F}" type="presParOf" srcId="{A757D4E3-4106-4D74-ABB0-6D2A6BF145D6}" destId="{8AECA5B1-38B4-44DE-A131-C5EC65ADDD97}" srcOrd="0" destOrd="0" presId="urn:microsoft.com/office/officeart/2005/8/layout/target3"/>
    <dgm:cxn modelId="{4985B53B-F72F-4CB2-9D01-43B0E4672DF1}" type="presParOf" srcId="{A757D4E3-4106-4D74-ABB0-6D2A6BF145D6}" destId="{B3514954-93A5-4106-9C70-0C3BA7938B9B}" srcOrd="1" destOrd="0" presId="urn:microsoft.com/office/officeart/2005/8/layout/target3"/>
    <dgm:cxn modelId="{85BA0067-BBD0-452B-8F79-59DA18CDF457}" type="presParOf" srcId="{A757D4E3-4106-4D74-ABB0-6D2A6BF145D6}" destId="{705765C2-FE7A-4BF6-8480-CE72F435B03C}" srcOrd="2" destOrd="0" presId="urn:microsoft.com/office/officeart/2005/8/layout/target3"/>
    <dgm:cxn modelId="{668A5404-5295-4E30-BC08-1B6B02455B17}" type="presParOf" srcId="{A757D4E3-4106-4D74-ABB0-6D2A6BF145D6}" destId="{78686C2E-12C5-4552-BF8E-73E6D44F69ED}" srcOrd="3" destOrd="0" presId="urn:microsoft.com/office/officeart/2005/8/layout/target3"/>
    <dgm:cxn modelId="{7A838EDA-3A9F-4E09-9658-DE035F4A80E9}" type="presParOf" srcId="{A757D4E3-4106-4D74-ABB0-6D2A6BF145D6}" destId="{B4BA5809-E83A-4B81-A299-DF5D85AFE485}" srcOrd="4"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2399277-40E7-4FEE-9A27-27C9586E8D55}"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en-US"/>
        </a:p>
      </dgm:t>
    </dgm:pt>
    <dgm:pt modelId="{79D50230-8FC9-4476-8005-5029ADD215D3}">
      <dgm:prSet custT="1"/>
      <dgm:spPr/>
      <dgm:t>
        <a:bodyPr/>
        <a:lstStyle/>
        <a:p>
          <a:pPr>
            <a:lnSpc>
              <a:spcPct val="100000"/>
            </a:lnSpc>
            <a:spcAft>
              <a:spcPts val="0"/>
            </a:spcAft>
          </a:pPr>
          <a:r>
            <a:rPr lang="en-US" sz="2200" dirty="0">
              <a:latin typeface="Kievit Offc" panose="020B0504030101020102"/>
            </a:rPr>
            <a:t>MGIB &amp; DEA </a:t>
          </a:r>
        </a:p>
        <a:p>
          <a:pPr>
            <a:lnSpc>
              <a:spcPct val="100000"/>
            </a:lnSpc>
            <a:spcAft>
              <a:spcPts val="0"/>
            </a:spcAft>
          </a:pPr>
          <a:r>
            <a:rPr lang="en-US" sz="2200" dirty="0">
              <a:latin typeface="Kievit Offc" panose="020B0504030101020102"/>
            </a:rPr>
            <a:t>- Undergraduate Training Time</a:t>
          </a:r>
        </a:p>
      </dgm:t>
    </dgm:pt>
    <dgm:pt modelId="{5BC6A41A-584E-473F-AB56-F17D75302A12}" type="parTrans" cxnId="{4D2E4842-C81B-435B-BADD-78546DA59BF5}">
      <dgm:prSet/>
      <dgm:spPr/>
      <dgm:t>
        <a:bodyPr/>
        <a:lstStyle/>
        <a:p>
          <a:endParaRPr lang="en-US"/>
        </a:p>
      </dgm:t>
    </dgm:pt>
    <dgm:pt modelId="{1C373EF3-BA56-4A09-8FD2-62D4526BCCAA}" type="sibTrans" cxnId="{4D2E4842-C81B-435B-BADD-78546DA59BF5}">
      <dgm:prSet/>
      <dgm:spPr/>
      <dgm:t>
        <a:bodyPr/>
        <a:lstStyle/>
        <a:p>
          <a:endParaRPr lang="en-US"/>
        </a:p>
      </dgm:t>
    </dgm:pt>
    <dgm:pt modelId="{FDEDFBEE-BBEE-4DA3-88B3-752D29509336}">
      <dgm:prSet/>
      <dgm:spPr/>
      <dgm:t>
        <a:bodyPr/>
        <a:lstStyle/>
        <a:p>
          <a:pPr>
            <a:buFontTx/>
            <a:buNone/>
          </a:pPr>
          <a:r>
            <a:rPr lang="en-US" dirty="0">
              <a:solidFill>
                <a:srgbClr val="000000"/>
              </a:solidFill>
              <a:latin typeface="Kievit Offc" panose="020B0504030101020102"/>
            </a:rPr>
            <a:t>12+ credits = full time</a:t>
          </a:r>
        </a:p>
      </dgm:t>
    </dgm:pt>
    <dgm:pt modelId="{4CE10540-D60D-4295-A9E4-08376C37523F}" type="parTrans" cxnId="{89D48679-854B-4D53-BC86-D1F5D643C249}">
      <dgm:prSet/>
      <dgm:spPr/>
      <dgm:t>
        <a:bodyPr/>
        <a:lstStyle/>
        <a:p>
          <a:endParaRPr lang="en-US"/>
        </a:p>
      </dgm:t>
    </dgm:pt>
    <dgm:pt modelId="{DAC28464-040F-4DA5-82EF-1004A6C68F6F}" type="sibTrans" cxnId="{89D48679-854B-4D53-BC86-D1F5D643C249}">
      <dgm:prSet/>
      <dgm:spPr/>
      <dgm:t>
        <a:bodyPr/>
        <a:lstStyle/>
        <a:p>
          <a:endParaRPr lang="en-US"/>
        </a:p>
      </dgm:t>
    </dgm:pt>
    <dgm:pt modelId="{DA688DFC-B5D1-4645-AEE1-D737CD48E36B}">
      <dgm:prSet/>
      <dgm:spPr/>
      <dgm:t>
        <a:bodyPr/>
        <a:lstStyle/>
        <a:p>
          <a:pPr>
            <a:buFont typeface="Wingdings" panose="05000000000000000000" pitchFamily="2" charset="2"/>
            <a:buNone/>
          </a:pPr>
          <a:r>
            <a:rPr lang="en-US" dirty="0">
              <a:solidFill>
                <a:srgbClr val="000000"/>
              </a:solidFill>
              <a:latin typeface="Kievit Offc" panose="020B0504030101020102"/>
            </a:rPr>
            <a:t>* MGIB-AD and DEA are charged ¼ time rate when enrolled less than half-time</a:t>
          </a:r>
        </a:p>
      </dgm:t>
    </dgm:pt>
    <dgm:pt modelId="{DED2FB09-990A-4F38-B59F-394D5C420BCF}" type="parTrans" cxnId="{F383F97D-C51C-485A-9070-5C011BC77EB6}">
      <dgm:prSet/>
      <dgm:spPr/>
      <dgm:t>
        <a:bodyPr/>
        <a:lstStyle/>
        <a:p>
          <a:endParaRPr lang="en-US"/>
        </a:p>
      </dgm:t>
    </dgm:pt>
    <dgm:pt modelId="{76B5256A-0D77-456F-A6DC-55B01411892B}" type="sibTrans" cxnId="{F383F97D-C51C-485A-9070-5C011BC77EB6}">
      <dgm:prSet/>
      <dgm:spPr/>
      <dgm:t>
        <a:bodyPr/>
        <a:lstStyle/>
        <a:p>
          <a:endParaRPr lang="en-US"/>
        </a:p>
      </dgm:t>
    </dgm:pt>
    <dgm:pt modelId="{E22CDF96-B3A1-4BF1-B4BE-3F062492D5D4}">
      <dgm:prSet/>
      <dgm:spPr/>
      <dgm:t>
        <a:bodyPr/>
        <a:lstStyle/>
        <a:p>
          <a:endParaRPr lang="en-US" dirty="0">
            <a:solidFill>
              <a:srgbClr val="000000"/>
            </a:solidFill>
            <a:latin typeface="Kievit Offc" panose="020B0504030101020102"/>
          </a:endParaRPr>
        </a:p>
      </dgm:t>
    </dgm:pt>
    <dgm:pt modelId="{8E6606FB-68AC-4DA2-88E0-BAB461224EF5}" type="parTrans" cxnId="{E84956B0-3A2C-4E23-AA38-886BDFA05BC8}">
      <dgm:prSet/>
      <dgm:spPr/>
      <dgm:t>
        <a:bodyPr/>
        <a:lstStyle/>
        <a:p>
          <a:endParaRPr lang="en-US"/>
        </a:p>
      </dgm:t>
    </dgm:pt>
    <dgm:pt modelId="{E16D825A-E193-476E-9DCF-749A8EF002F2}" type="sibTrans" cxnId="{E84956B0-3A2C-4E23-AA38-886BDFA05BC8}">
      <dgm:prSet/>
      <dgm:spPr/>
      <dgm:t>
        <a:bodyPr/>
        <a:lstStyle/>
        <a:p>
          <a:endParaRPr lang="en-US"/>
        </a:p>
      </dgm:t>
    </dgm:pt>
    <dgm:pt modelId="{DA293086-EA1B-4E1A-885D-57AFFE2B7754}">
      <dgm:prSet/>
      <dgm:spPr/>
      <dgm:t>
        <a:bodyPr/>
        <a:lstStyle/>
        <a:p>
          <a:pPr>
            <a:buFontTx/>
            <a:buNone/>
          </a:pPr>
          <a:r>
            <a:rPr lang="en-US" dirty="0">
              <a:solidFill>
                <a:srgbClr val="000000"/>
              </a:solidFill>
              <a:latin typeface="Kievit Offc" panose="020B0504030101020102"/>
            </a:rPr>
            <a:t>9-11 credits = ¾ time</a:t>
          </a:r>
        </a:p>
      </dgm:t>
    </dgm:pt>
    <dgm:pt modelId="{34AD9B22-5E6B-4C13-8B87-49DAC17BADB5}" type="parTrans" cxnId="{5F065E49-A76E-4680-9FD0-497E5EF2D302}">
      <dgm:prSet/>
      <dgm:spPr/>
      <dgm:t>
        <a:bodyPr/>
        <a:lstStyle/>
        <a:p>
          <a:endParaRPr lang="en-US"/>
        </a:p>
      </dgm:t>
    </dgm:pt>
    <dgm:pt modelId="{2E17C506-5221-41C1-BF83-09641BC02CCB}" type="sibTrans" cxnId="{5F065E49-A76E-4680-9FD0-497E5EF2D302}">
      <dgm:prSet/>
      <dgm:spPr/>
      <dgm:t>
        <a:bodyPr/>
        <a:lstStyle/>
        <a:p>
          <a:endParaRPr lang="en-US"/>
        </a:p>
      </dgm:t>
    </dgm:pt>
    <dgm:pt modelId="{0E6E0EA2-89E0-4459-84AC-7E73BDDD7EF0}">
      <dgm:prSet/>
      <dgm:spPr/>
      <dgm:t>
        <a:bodyPr/>
        <a:lstStyle/>
        <a:p>
          <a:pPr>
            <a:buFontTx/>
            <a:buNone/>
          </a:pPr>
          <a:r>
            <a:rPr lang="en-US" dirty="0">
              <a:solidFill>
                <a:srgbClr val="000000"/>
              </a:solidFill>
              <a:latin typeface="Kievit Offc" panose="020B0504030101020102"/>
            </a:rPr>
            <a:t>6-8 credits = ½ time</a:t>
          </a:r>
        </a:p>
      </dgm:t>
    </dgm:pt>
    <dgm:pt modelId="{80E32859-8F3D-452C-9B2B-14295FE8AE34}" type="parTrans" cxnId="{823F1F6A-F382-4CF2-9CD6-33F5C10717E2}">
      <dgm:prSet/>
      <dgm:spPr/>
      <dgm:t>
        <a:bodyPr/>
        <a:lstStyle/>
        <a:p>
          <a:endParaRPr lang="en-US"/>
        </a:p>
      </dgm:t>
    </dgm:pt>
    <dgm:pt modelId="{45601A56-2C58-447B-A5A0-76B523699B85}" type="sibTrans" cxnId="{823F1F6A-F382-4CF2-9CD6-33F5C10717E2}">
      <dgm:prSet/>
      <dgm:spPr/>
      <dgm:t>
        <a:bodyPr/>
        <a:lstStyle/>
        <a:p>
          <a:endParaRPr lang="en-US"/>
        </a:p>
      </dgm:t>
    </dgm:pt>
    <dgm:pt modelId="{1F9B9E0E-791C-488E-AC4F-FF4EE89C3184}">
      <dgm:prSet/>
      <dgm:spPr/>
      <dgm:t>
        <a:bodyPr/>
        <a:lstStyle/>
        <a:p>
          <a:pPr>
            <a:buFontTx/>
            <a:buNone/>
          </a:pPr>
          <a:r>
            <a:rPr lang="en-US" dirty="0">
              <a:solidFill>
                <a:srgbClr val="000000"/>
              </a:solidFill>
              <a:latin typeface="Kievit Offc" panose="020B0504030101020102"/>
            </a:rPr>
            <a:t>4-5 credits = less than ½ time*</a:t>
          </a:r>
        </a:p>
      </dgm:t>
    </dgm:pt>
    <dgm:pt modelId="{3996B310-ED09-4B5C-B354-2D7D881E2690}" type="parTrans" cxnId="{B673D35D-E847-40A0-8813-BD3C058701F4}">
      <dgm:prSet/>
      <dgm:spPr/>
      <dgm:t>
        <a:bodyPr/>
        <a:lstStyle/>
        <a:p>
          <a:endParaRPr lang="en-US"/>
        </a:p>
      </dgm:t>
    </dgm:pt>
    <dgm:pt modelId="{ACF87FF3-14B6-483A-9627-EB4180BFF8B0}" type="sibTrans" cxnId="{B673D35D-E847-40A0-8813-BD3C058701F4}">
      <dgm:prSet/>
      <dgm:spPr/>
      <dgm:t>
        <a:bodyPr/>
        <a:lstStyle/>
        <a:p>
          <a:endParaRPr lang="en-US"/>
        </a:p>
      </dgm:t>
    </dgm:pt>
    <dgm:pt modelId="{CDF80FCD-22B5-46C2-B4C3-6899B360290B}">
      <dgm:prSet/>
      <dgm:spPr/>
      <dgm:t>
        <a:bodyPr/>
        <a:lstStyle/>
        <a:p>
          <a:pPr>
            <a:buFontTx/>
            <a:buNone/>
          </a:pPr>
          <a:r>
            <a:rPr lang="en-US" dirty="0">
              <a:solidFill>
                <a:srgbClr val="000000"/>
              </a:solidFill>
              <a:latin typeface="Kievit Offc" panose="020B0504030101020102"/>
            </a:rPr>
            <a:t>1-3 credits = ¼ time</a:t>
          </a:r>
        </a:p>
      </dgm:t>
    </dgm:pt>
    <dgm:pt modelId="{E186BB72-D012-4CD9-9C0B-780D3170629F}" type="parTrans" cxnId="{8C6D9223-3972-460F-AF39-E1EE09908D82}">
      <dgm:prSet/>
      <dgm:spPr/>
      <dgm:t>
        <a:bodyPr/>
        <a:lstStyle/>
        <a:p>
          <a:endParaRPr lang="en-US"/>
        </a:p>
      </dgm:t>
    </dgm:pt>
    <dgm:pt modelId="{3DEBE8AE-09E1-442B-A631-54A562EC1B5F}" type="sibTrans" cxnId="{8C6D9223-3972-460F-AF39-E1EE09908D82}">
      <dgm:prSet/>
      <dgm:spPr/>
      <dgm:t>
        <a:bodyPr/>
        <a:lstStyle/>
        <a:p>
          <a:endParaRPr lang="en-US"/>
        </a:p>
      </dgm:t>
    </dgm:pt>
    <dgm:pt modelId="{FA2B0094-C66A-41C1-8020-41E0EEF6BE8C}" type="pres">
      <dgm:prSet presAssocID="{82399277-40E7-4FEE-9A27-27C9586E8D55}" presName="Name0" presStyleCnt="0">
        <dgm:presLayoutVars>
          <dgm:chMax val="7"/>
          <dgm:dir/>
          <dgm:animLvl val="lvl"/>
          <dgm:resizeHandles val="exact"/>
        </dgm:presLayoutVars>
      </dgm:prSet>
      <dgm:spPr/>
    </dgm:pt>
    <dgm:pt modelId="{2CE5D0C4-0FE7-41F9-9ED7-29057E2F0A7F}" type="pres">
      <dgm:prSet presAssocID="{79D50230-8FC9-4476-8005-5029ADD215D3}" presName="circle1" presStyleLbl="node1" presStyleIdx="0" presStyleCnt="1"/>
      <dgm:spPr>
        <a:prstGeom prst="stripedRightArrow">
          <a:avLst/>
        </a:prstGeom>
        <a:solidFill>
          <a:srgbClr val="DC4405"/>
        </a:solidFill>
      </dgm:spPr>
    </dgm:pt>
    <dgm:pt modelId="{D7D02DE2-A987-4C10-A3AC-D5D47C561A99}" type="pres">
      <dgm:prSet presAssocID="{79D50230-8FC9-4476-8005-5029ADD215D3}" presName="space" presStyleCnt="0"/>
      <dgm:spPr/>
    </dgm:pt>
    <dgm:pt modelId="{B8B4C4E3-6DE0-488E-9FB3-94EF2B53D17C}" type="pres">
      <dgm:prSet presAssocID="{79D50230-8FC9-4476-8005-5029ADD215D3}" presName="rect1" presStyleLbl="alignAcc1" presStyleIdx="0" presStyleCnt="1"/>
      <dgm:spPr/>
    </dgm:pt>
    <dgm:pt modelId="{2897E674-EEB7-4F2F-9D5F-D405097EC028}" type="pres">
      <dgm:prSet presAssocID="{79D50230-8FC9-4476-8005-5029ADD215D3}" presName="rect1ParTx" presStyleLbl="alignAcc1" presStyleIdx="0" presStyleCnt="1">
        <dgm:presLayoutVars>
          <dgm:chMax val="1"/>
          <dgm:bulletEnabled val="1"/>
        </dgm:presLayoutVars>
      </dgm:prSet>
      <dgm:spPr/>
    </dgm:pt>
    <dgm:pt modelId="{D2E119FB-DD93-492A-9492-1D26DDAF0D9D}" type="pres">
      <dgm:prSet presAssocID="{79D50230-8FC9-4476-8005-5029ADD215D3}" presName="rect1ChTx" presStyleLbl="alignAcc1" presStyleIdx="0" presStyleCnt="1">
        <dgm:presLayoutVars>
          <dgm:bulletEnabled val="1"/>
        </dgm:presLayoutVars>
      </dgm:prSet>
      <dgm:spPr/>
    </dgm:pt>
  </dgm:ptLst>
  <dgm:cxnLst>
    <dgm:cxn modelId="{B2D85201-8FCE-4A59-9ED2-FF2351C7E480}" type="presOf" srcId="{79D50230-8FC9-4476-8005-5029ADD215D3}" destId="{B8B4C4E3-6DE0-488E-9FB3-94EF2B53D17C}" srcOrd="0" destOrd="0" presId="urn:microsoft.com/office/officeart/2005/8/layout/target3"/>
    <dgm:cxn modelId="{63C2FC1A-E452-4BC7-B64B-404FD05BEF61}" type="presOf" srcId="{79D50230-8FC9-4476-8005-5029ADD215D3}" destId="{2897E674-EEB7-4F2F-9D5F-D405097EC028}" srcOrd="1" destOrd="0" presId="urn:microsoft.com/office/officeart/2005/8/layout/target3"/>
    <dgm:cxn modelId="{8C6D9223-3972-460F-AF39-E1EE09908D82}" srcId="{79D50230-8FC9-4476-8005-5029ADD215D3}" destId="{CDF80FCD-22B5-46C2-B4C3-6899B360290B}" srcOrd="4" destOrd="0" parTransId="{E186BB72-D012-4CD9-9C0B-780D3170629F}" sibTransId="{3DEBE8AE-09E1-442B-A631-54A562EC1B5F}"/>
    <dgm:cxn modelId="{B673D35D-E847-40A0-8813-BD3C058701F4}" srcId="{79D50230-8FC9-4476-8005-5029ADD215D3}" destId="{1F9B9E0E-791C-488E-AC4F-FF4EE89C3184}" srcOrd="3" destOrd="0" parTransId="{3996B310-ED09-4B5C-B354-2D7D881E2690}" sibTransId="{ACF87FF3-14B6-483A-9627-EB4180BFF8B0}"/>
    <dgm:cxn modelId="{4D2E4842-C81B-435B-BADD-78546DA59BF5}" srcId="{82399277-40E7-4FEE-9A27-27C9586E8D55}" destId="{79D50230-8FC9-4476-8005-5029ADD215D3}" srcOrd="0" destOrd="0" parTransId="{5BC6A41A-584E-473F-AB56-F17D75302A12}" sibTransId="{1C373EF3-BA56-4A09-8FD2-62D4526BCCAA}"/>
    <dgm:cxn modelId="{BCF9CE44-2EAE-44DE-A906-A1A4DC4BC7CE}" type="presOf" srcId="{DA293086-EA1B-4E1A-885D-57AFFE2B7754}" destId="{D2E119FB-DD93-492A-9492-1D26DDAF0D9D}" srcOrd="0" destOrd="1" presId="urn:microsoft.com/office/officeart/2005/8/layout/target3"/>
    <dgm:cxn modelId="{5F065E49-A76E-4680-9FD0-497E5EF2D302}" srcId="{79D50230-8FC9-4476-8005-5029ADD215D3}" destId="{DA293086-EA1B-4E1A-885D-57AFFE2B7754}" srcOrd="1" destOrd="0" parTransId="{34AD9B22-5E6B-4C13-8B87-49DAC17BADB5}" sibTransId="{2E17C506-5221-41C1-BF83-09641BC02CCB}"/>
    <dgm:cxn modelId="{823F1F6A-F382-4CF2-9CD6-33F5C10717E2}" srcId="{79D50230-8FC9-4476-8005-5029ADD215D3}" destId="{0E6E0EA2-89E0-4459-84AC-7E73BDDD7EF0}" srcOrd="2" destOrd="0" parTransId="{80E32859-8F3D-452C-9B2B-14295FE8AE34}" sibTransId="{45601A56-2C58-447B-A5A0-76B523699B85}"/>
    <dgm:cxn modelId="{ED50AD52-9CB8-48E1-A8E9-CD44E6206AE5}" type="presOf" srcId="{1F9B9E0E-791C-488E-AC4F-FF4EE89C3184}" destId="{D2E119FB-DD93-492A-9492-1D26DDAF0D9D}" srcOrd="0" destOrd="3" presId="urn:microsoft.com/office/officeart/2005/8/layout/target3"/>
    <dgm:cxn modelId="{99A7B352-5B9C-412C-AD7B-26E9DE487A09}" type="presOf" srcId="{82399277-40E7-4FEE-9A27-27C9586E8D55}" destId="{FA2B0094-C66A-41C1-8020-41E0EEF6BE8C}" srcOrd="0" destOrd="0" presId="urn:microsoft.com/office/officeart/2005/8/layout/target3"/>
    <dgm:cxn modelId="{89D48679-854B-4D53-BC86-D1F5D643C249}" srcId="{79D50230-8FC9-4476-8005-5029ADD215D3}" destId="{FDEDFBEE-BBEE-4DA3-88B3-752D29509336}" srcOrd="0" destOrd="0" parTransId="{4CE10540-D60D-4295-A9E4-08376C37523F}" sibTransId="{DAC28464-040F-4DA5-82EF-1004A6C68F6F}"/>
    <dgm:cxn modelId="{F383F97D-C51C-485A-9070-5C011BC77EB6}" srcId="{79D50230-8FC9-4476-8005-5029ADD215D3}" destId="{DA688DFC-B5D1-4645-AEE1-D737CD48E36B}" srcOrd="6" destOrd="0" parTransId="{DED2FB09-990A-4F38-B59F-394D5C420BCF}" sibTransId="{76B5256A-0D77-456F-A6DC-55B01411892B}"/>
    <dgm:cxn modelId="{5FBA7A8B-3B17-4362-ABA4-1BF008DEB32D}" type="presOf" srcId="{E22CDF96-B3A1-4BF1-B4BE-3F062492D5D4}" destId="{D2E119FB-DD93-492A-9492-1D26DDAF0D9D}" srcOrd="0" destOrd="5" presId="urn:microsoft.com/office/officeart/2005/8/layout/target3"/>
    <dgm:cxn modelId="{498C1EAA-985F-4626-9A16-1BD529503B2B}" type="presOf" srcId="{FDEDFBEE-BBEE-4DA3-88B3-752D29509336}" destId="{D2E119FB-DD93-492A-9492-1D26DDAF0D9D}" srcOrd="0" destOrd="0" presId="urn:microsoft.com/office/officeart/2005/8/layout/target3"/>
    <dgm:cxn modelId="{C6F883AA-FFB3-44C8-AA68-2C3CCFCC2E99}" type="presOf" srcId="{CDF80FCD-22B5-46C2-B4C3-6899B360290B}" destId="{D2E119FB-DD93-492A-9492-1D26DDAF0D9D}" srcOrd="0" destOrd="4" presId="urn:microsoft.com/office/officeart/2005/8/layout/target3"/>
    <dgm:cxn modelId="{E84956B0-3A2C-4E23-AA38-886BDFA05BC8}" srcId="{79D50230-8FC9-4476-8005-5029ADD215D3}" destId="{E22CDF96-B3A1-4BF1-B4BE-3F062492D5D4}" srcOrd="5" destOrd="0" parTransId="{8E6606FB-68AC-4DA2-88E0-BAB461224EF5}" sibTransId="{E16D825A-E193-476E-9DCF-749A8EF002F2}"/>
    <dgm:cxn modelId="{CA40D1C0-581E-46BB-AEFC-4DAFE8DE60A0}" type="presOf" srcId="{DA688DFC-B5D1-4645-AEE1-D737CD48E36B}" destId="{D2E119FB-DD93-492A-9492-1D26DDAF0D9D}" srcOrd="0" destOrd="6" presId="urn:microsoft.com/office/officeart/2005/8/layout/target3"/>
    <dgm:cxn modelId="{2CE4E7D5-07E5-40E9-8C19-45C898ABE728}" type="presOf" srcId="{0E6E0EA2-89E0-4459-84AC-7E73BDDD7EF0}" destId="{D2E119FB-DD93-492A-9492-1D26DDAF0D9D}" srcOrd="0" destOrd="2" presId="urn:microsoft.com/office/officeart/2005/8/layout/target3"/>
    <dgm:cxn modelId="{A93B3DD6-5F9A-4ED1-82B4-7F68F36F7853}" type="presParOf" srcId="{FA2B0094-C66A-41C1-8020-41E0EEF6BE8C}" destId="{2CE5D0C4-0FE7-41F9-9ED7-29057E2F0A7F}" srcOrd="0" destOrd="0" presId="urn:microsoft.com/office/officeart/2005/8/layout/target3"/>
    <dgm:cxn modelId="{96487DD7-7730-4529-80BF-E8B4AD0F7E5C}" type="presParOf" srcId="{FA2B0094-C66A-41C1-8020-41E0EEF6BE8C}" destId="{D7D02DE2-A987-4C10-A3AC-D5D47C561A99}" srcOrd="1" destOrd="0" presId="urn:microsoft.com/office/officeart/2005/8/layout/target3"/>
    <dgm:cxn modelId="{29409737-0A5F-4635-8466-0C1749DE866D}" type="presParOf" srcId="{FA2B0094-C66A-41C1-8020-41E0EEF6BE8C}" destId="{B8B4C4E3-6DE0-488E-9FB3-94EF2B53D17C}" srcOrd="2" destOrd="0" presId="urn:microsoft.com/office/officeart/2005/8/layout/target3"/>
    <dgm:cxn modelId="{B03DE057-5953-4D4E-AE14-E9CEE457D638}" type="presParOf" srcId="{FA2B0094-C66A-41C1-8020-41E0EEF6BE8C}" destId="{2897E674-EEB7-4F2F-9D5F-D405097EC028}" srcOrd="3" destOrd="0" presId="urn:microsoft.com/office/officeart/2005/8/layout/target3"/>
    <dgm:cxn modelId="{31BEC671-EEB1-4D7C-B5BF-00E24D1EF224}" type="presParOf" srcId="{FA2B0094-C66A-41C1-8020-41E0EEF6BE8C}" destId="{D2E119FB-DD93-492A-9492-1D26DDAF0D9D}" srcOrd="4" destOrd="0" presId="urn:microsoft.com/office/officeart/2005/8/layout/targe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D662421-8312-4D85-BB87-A6750D5AD8B2}"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D877691A-A64A-43A7-85EC-19A06D0B2FB1}">
      <dgm:prSet/>
      <dgm:spPr/>
      <dgm:t>
        <a:bodyPr/>
        <a:lstStyle/>
        <a:p>
          <a:r>
            <a:rPr lang="en-US" dirty="0">
              <a:latin typeface="Kievit Offc" panose="020B0504030101020102"/>
            </a:rPr>
            <a:t>STUDENT NAME: BENNY </a:t>
          </a:r>
        </a:p>
      </dgm:t>
    </dgm:pt>
    <dgm:pt modelId="{3E3C9B09-063B-429E-A9F2-D49BB3F0C7EE}" type="parTrans" cxnId="{C267D4D5-0EDD-4B70-9AA8-856B0E6DAD9C}">
      <dgm:prSet/>
      <dgm:spPr/>
      <dgm:t>
        <a:bodyPr/>
        <a:lstStyle/>
        <a:p>
          <a:endParaRPr lang="en-US"/>
        </a:p>
      </dgm:t>
    </dgm:pt>
    <dgm:pt modelId="{724F799D-AD7C-487E-ACDB-4FABEA3A8E96}" type="sibTrans" cxnId="{C267D4D5-0EDD-4B70-9AA8-856B0E6DAD9C}">
      <dgm:prSet/>
      <dgm:spPr/>
      <dgm:t>
        <a:bodyPr/>
        <a:lstStyle/>
        <a:p>
          <a:endParaRPr lang="en-US"/>
        </a:p>
      </dgm:t>
    </dgm:pt>
    <dgm:pt modelId="{CC4F0EF6-17EB-4706-B17B-4A936832024B}">
      <dgm:prSet/>
      <dgm:spPr/>
      <dgm:t>
        <a:bodyPr/>
        <a:lstStyle/>
        <a:p>
          <a:r>
            <a:rPr lang="en-US" dirty="0">
              <a:latin typeface="Kievit Offc" panose="020B0504030101020102"/>
            </a:rPr>
            <a:t>TYPE OF TRAINING: UNDERGRAD </a:t>
          </a:r>
        </a:p>
      </dgm:t>
    </dgm:pt>
    <dgm:pt modelId="{D8F67B72-BD15-46CA-BA79-F6D9950673D3}" type="parTrans" cxnId="{7A9A821D-C3AC-4338-B700-DD1C28B4F832}">
      <dgm:prSet/>
      <dgm:spPr/>
      <dgm:t>
        <a:bodyPr/>
        <a:lstStyle/>
        <a:p>
          <a:endParaRPr lang="en-US"/>
        </a:p>
      </dgm:t>
    </dgm:pt>
    <dgm:pt modelId="{21B2E2B4-5C9E-4A01-B613-AB41050C51A3}" type="sibTrans" cxnId="{7A9A821D-C3AC-4338-B700-DD1C28B4F832}">
      <dgm:prSet/>
      <dgm:spPr/>
      <dgm:t>
        <a:bodyPr/>
        <a:lstStyle/>
        <a:p>
          <a:endParaRPr lang="en-US"/>
        </a:p>
      </dgm:t>
    </dgm:pt>
    <dgm:pt modelId="{489B48A4-9EB6-4910-8232-5BA68A95AD30}">
      <dgm:prSet/>
      <dgm:spPr/>
      <dgm:t>
        <a:bodyPr/>
        <a:lstStyle/>
        <a:p>
          <a:r>
            <a:rPr lang="en-US" dirty="0">
              <a:latin typeface="Kievit Offc" panose="020B0504030101020102"/>
            </a:rPr>
            <a:t>PROGRAM NAME: FORESTRY</a:t>
          </a:r>
        </a:p>
      </dgm:t>
    </dgm:pt>
    <dgm:pt modelId="{594CD1DB-EF8C-4B9F-A293-538C38968A50}" type="parTrans" cxnId="{88BFA265-327E-4F92-9B4C-3F892C82B44E}">
      <dgm:prSet/>
      <dgm:spPr/>
      <dgm:t>
        <a:bodyPr/>
        <a:lstStyle/>
        <a:p>
          <a:endParaRPr lang="en-US"/>
        </a:p>
      </dgm:t>
    </dgm:pt>
    <dgm:pt modelId="{269ABB26-66CF-4791-B41E-2169C619F3E7}" type="sibTrans" cxnId="{88BFA265-327E-4F92-9B4C-3F892C82B44E}">
      <dgm:prSet/>
      <dgm:spPr/>
      <dgm:t>
        <a:bodyPr/>
        <a:lstStyle/>
        <a:p>
          <a:endParaRPr lang="en-US"/>
        </a:p>
      </dgm:t>
    </dgm:pt>
    <dgm:pt modelId="{7819309F-E012-4C54-9EA6-CDEAAF79B315}">
      <dgm:prSet/>
      <dgm:spPr/>
      <dgm:t>
        <a:bodyPr/>
        <a:lstStyle/>
        <a:p>
          <a:r>
            <a:rPr lang="en-US" dirty="0">
              <a:latin typeface="Kievit Offc" panose="020B0504030101020102"/>
            </a:rPr>
            <a:t>RESIDENT HOURS: 15.0</a:t>
          </a:r>
        </a:p>
      </dgm:t>
    </dgm:pt>
    <dgm:pt modelId="{D1F96414-488C-45A4-9AB2-2BB0ADDF0400}" type="parTrans" cxnId="{561069BB-456D-4998-85CD-DDB1CC08DC31}">
      <dgm:prSet/>
      <dgm:spPr/>
      <dgm:t>
        <a:bodyPr/>
        <a:lstStyle/>
        <a:p>
          <a:endParaRPr lang="en-US"/>
        </a:p>
      </dgm:t>
    </dgm:pt>
    <dgm:pt modelId="{78734619-05F5-45F4-A4A4-974059310118}" type="sibTrans" cxnId="{561069BB-456D-4998-85CD-DDB1CC08DC31}">
      <dgm:prSet/>
      <dgm:spPr/>
      <dgm:t>
        <a:bodyPr/>
        <a:lstStyle/>
        <a:p>
          <a:endParaRPr lang="en-US"/>
        </a:p>
      </dgm:t>
    </dgm:pt>
    <dgm:pt modelId="{AB9BAEFD-CD3C-4D24-A167-D7010F2CC643}">
      <dgm:prSet/>
      <dgm:spPr/>
      <dgm:t>
        <a:bodyPr/>
        <a:lstStyle/>
        <a:p>
          <a:r>
            <a:rPr lang="en-US" dirty="0">
              <a:latin typeface="Kievit Offc" panose="020B0504030101020102"/>
            </a:rPr>
            <a:t>BEGIN DATE: 2025-09-24</a:t>
          </a:r>
        </a:p>
      </dgm:t>
    </dgm:pt>
    <dgm:pt modelId="{324C9089-52A3-4B2C-B3FC-8EA1CD4B1A35}" type="parTrans" cxnId="{68130CF9-F6C2-4F9B-A3F2-77DFB268C853}">
      <dgm:prSet/>
      <dgm:spPr/>
      <dgm:t>
        <a:bodyPr/>
        <a:lstStyle/>
        <a:p>
          <a:endParaRPr lang="en-US"/>
        </a:p>
      </dgm:t>
    </dgm:pt>
    <dgm:pt modelId="{08CCEF3E-8D0C-43D0-901E-C88E745257E5}" type="sibTrans" cxnId="{68130CF9-F6C2-4F9B-A3F2-77DFB268C853}">
      <dgm:prSet/>
      <dgm:spPr/>
      <dgm:t>
        <a:bodyPr/>
        <a:lstStyle/>
        <a:p>
          <a:endParaRPr lang="en-US"/>
        </a:p>
      </dgm:t>
    </dgm:pt>
    <dgm:pt modelId="{0AEB483D-9362-42B9-A968-1FBB237072E9}">
      <dgm:prSet/>
      <dgm:spPr/>
      <dgm:t>
        <a:bodyPr/>
        <a:lstStyle/>
        <a:p>
          <a:r>
            <a:rPr lang="en-US" dirty="0">
              <a:latin typeface="Kievit Offc" panose="020B0504030101020102"/>
            </a:rPr>
            <a:t>END DATE: 2025-12-12</a:t>
          </a:r>
        </a:p>
      </dgm:t>
    </dgm:pt>
    <dgm:pt modelId="{16B073AC-D88E-4FD2-A293-52F1DBABEE61}" type="parTrans" cxnId="{82391C30-62B7-42C5-96AA-0B012B1D85F3}">
      <dgm:prSet/>
      <dgm:spPr/>
      <dgm:t>
        <a:bodyPr/>
        <a:lstStyle/>
        <a:p>
          <a:endParaRPr lang="en-US"/>
        </a:p>
      </dgm:t>
    </dgm:pt>
    <dgm:pt modelId="{49BABC2B-278A-4517-99E7-325908A93776}" type="sibTrans" cxnId="{82391C30-62B7-42C5-96AA-0B012B1D85F3}">
      <dgm:prSet/>
      <dgm:spPr/>
      <dgm:t>
        <a:bodyPr/>
        <a:lstStyle/>
        <a:p>
          <a:endParaRPr lang="en-US"/>
        </a:p>
      </dgm:t>
    </dgm:pt>
    <dgm:pt modelId="{6AA25293-F924-4D88-99EA-7024B23ABB3C}">
      <dgm:prSet/>
      <dgm:spPr/>
      <dgm:t>
        <a:bodyPr/>
        <a:lstStyle/>
        <a:p>
          <a:r>
            <a:rPr lang="en-US" dirty="0">
              <a:latin typeface="Kievit Offc" panose="020B0504030101020102"/>
            </a:rPr>
            <a:t>ONLINE HOURS: 0</a:t>
          </a:r>
        </a:p>
      </dgm:t>
    </dgm:pt>
    <dgm:pt modelId="{4EA4B94E-F5B4-47CA-80FA-B7908753B175}" type="parTrans" cxnId="{14D91172-CA84-49E9-818F-226A2B1766FB}">
      <dgm:prSet/>
      <dgm:spPr/>
      <dgm:t>
        <a:bodyPr/>
        <a:lstStyle/>
        <a:p>
          <a:endParaRPr lang="en-US"/>
        </a:p>
      </dgm:t>
    </dgm:pt>
    <dgm:pt modelId="{8C9DEC26-5C72-4F19-9E23-5F02331DED27}" type="sibTrans" cxnId="{14D91172-CA84-49E9-818F-226A2B1766FB}">
      <dgm:prSet/>
      <dgm:spPr/>
      <dgm:t>
        <a:bodyPr/>
        <a:lstStyle/>
        <a:p>
          <a:endParaRPr lang="en-US"/>
        </a:p>
      </dgm:t>
    </dgm:pt>
    <dgm:pt modelId="{D1A912B1-966D-460A-A021-9ED129550E09}">
      <dgm:prSet/>
      <dgm:spPr/>
      <dgm:t>
        <a:bodyPr/>
        <a:lstStyle/>
        <a:p>
          <a:r>
            <a:rPr lang="en-US" dirty="0">
              <a:latin typeface="Kievit Offc" panose="020B0504030101020102"/>
            </a:rPr>
            <a:t>*TUITION &amp; FEES (POST 9/11): $5083.88</a:t>
          </a:r>
        </a:p>
      </dgm:t>
    </dgm:pt>
    <dgm:pt modelId="{C0B9624D-C26F-477F-A2A5-709DB7CC5D5F}" type="parTrans" cxnId="{220DC602-6CC6-4252-AE73-33CE57C4745D}">
      <dgm:prSet/>
      <dgm:spPr/>
      <dgm:t>
        <a:bodyPr/>
        <a:lstStyle/>
        <a:p>
          <a:endParaRPr lang="en-US"/>
        </a:p>
      </dgm:t>
    </dgm:pt>
    <dgm:pt modelId="{EB09BCD0-E012-45CE-A34C-5917FC472A59}" type="sibTrans" cxnId="{220DC602-6CC6-4252-AE73-33CE57C4745D}">
      <dgm:prSet/>
      <dgm:spPr/>
      <dgm:t>
        <a:bodyPr/>
        <a:lstStyle/>
        <a:p>
          <a:endParaRPr lang="en-US"/>
        </a:p>
      </dgm:t>
    </dgm:pt>
    <dgm:pt modelId="{0985762C-72E9-4F12-9491-5E2675B4C135}" type="pres">
      <dgm:prSet presAssocID="{0D662421-8312-4D85-BB87-A6750D5AD8B2}" presName="vert0" presStyleCnt="0">
        <dgm:presLayoutVars>
          <dgm:dir/>
          <dgm:animOne val="branch"/>
          <dgm:animLvl val="lvl"/>
        </dgm:presLayoutVars>
      </dgm:prSet>
      <dgm:spPr/>
    </dgm:pt>
    <dgm:pt modelId="{E8305C4F-2E6A-47DD-87D3-2D40842640F9}" type="pres">
      <dgm:prSet presAssocID="{D877691A-A64A-43A7-85EC-19A06D0B2FB1}" presName="thickLine" presStyleLbl="alignNode1" presStyleIdx="0" presStyleCnt="8"/>
      <dgm:spPr/>
    </dgm:pt>
    <dgm:pt modelId="{6309253F-025A-492E-9628-7D1B8939C36A}" type="pres">
      <dgm:prSet presAssocID="{D877691A-A64A-43A7-85EC-19A06D0B2FB1}" presName="horz1" presStyleCnt="0"/>
      <dgm:spPr/>
    </dgm:pt>
    <dgm:pt modelId="{67DF64B5-A364-49C4-8D75-628F8CCDD27D}" type="pres">
      <dgm:prSet presAssocID="{D877691A-A64A-43A7-85EC-19A06D0B2FB1}" presName="tx1" presStyleLbl="revTx" presStyleIdx="0" presStyleCnt="8"/>
      <dgm:spPr/>
    </dgm:pt>
    <dgm:pt modelId="{7CB4C519-BA2A-4809-8F48-EE98911CB33B}" type="pres">
      <dgm:prSet presAssocID="{D877691A-A64A-43A7-85EC-19A06D0B2FB1}" presName="vert1" presStyleCnt="0"/>
      <dgm:spPr/>
    </dgm:pt>
    <dgm:pt modelId="{B0154827-B604-43EE-8A02-DFFC55B81476}" type="pres">
      <dgm:prSet presAssocID="{CC4F0EF6-17EB-4706-B17B-4A936832024B}" presName="thickLine" presStyleLbl="alignNode1" presStyleIdx="1" presStyleCnt="8"/>
      <dgm:spPr/>
    </dgm:pt>
    <dgm:pt modelId="{ECD947D4-12CE-4427-8206-1E084A3BB867}" type="pres">
      <dgm:prSet presAssocID="{CC4F0EF6-17EB-4706-B17B-4A936832024B}" presName="horz1" presStyleCnt="0"/>
      <dgm:spPr/>
    </dgm:pt>
    <dgm:pt modelId="{A0B425E2-B049-4678-B05B-11B2BA549656}" type="pres">
      <dgm:prSet presAssocID="{CC4F0EF6-17EB-4706-B17B-4A936832024B}" presName="tx1" presStyleLbl="revTx" presStyleIdx="1" presStyleCnt="8"/>
      <dgm:spPr/>
    </dgm:pt>
    <dgm:pt modelId="{D8D98CF8-8A45-4286-BD8A-B84417D01422}" type="pres">
      <dgm:prSet presAssocID="{CC4F0EF6-17EB-4706-B17B-4A936832024B}" presName="vert1" presStyleCnt="0"/>
      <dgm:spPr/>
    </dgm:pt>
    <dgm:pt modelId="{6F2C7B20-8E5B-45FF-AC98-C4B726A8FAF4}" type="pres">
      <dgm:prSet presAssocID="{489B48A4-9EB6-4910-8232-5BA68A95AD30}" presName="thickLine" presStyleLbl="alignNode1" presStyleIdx="2" presStyleCnt="8"/>
      <dgm:spPr/>
    </dgm:pt>
    <dgm:pt modelId="{38502916-8E0C-4A47-8A53-7CA3920B7045}" type="pres">
      <dgm:prSet presAssocID="{489B48A4-9EB6-4910-8232-5BA68A95AD30}" presName="horz1" presStyleCnt="0"/>
      <dgm:spPr/>
    </dgm:pt>
    <dgm:pt modelId="{88BA4AF8-AD16-4F85-A2E8-9EB01B804814}" type="pres">
      <dgm:prSet presAssocID="{489B48A4-9EB6-4910-8232-5BA68A95AD30}" presName="tx1" presStyleLbl="revTx" presStyleIdx="2" presStyleCnt="8"/>
      <dgm:spPr/>
    </dgm:pt>
    <dgm:pt modelId="{46561289-AA4E-41F4-A068-5AD71ED87C46}" type="pres">
      <dgm:prSet presAssocID="{489B48A4-9EB6-4910-8232-5BA68A95AD30}" presName="vert1" presStyleCnt="0"/>
      <dgm:spPr/>
    </dgm:pt>
    <dgm:pt modelId="{3116AB4B-A79D-462D-8F4A-1848320C41EA}" type="pres">
      <dgm:prSet presAssocID="{AB9BAEFD-CD3C-4D24-A167-D7010F2CC643}" presName="thickLine" presStyleLbl="alignNode1" presStyleIdx="3" presStyleCnt="8"/>
      <dgm:spPr/>
    </dgm:pt>
    <dgm:pt modelId="{FD7E0161-8895-4ECD-9FC8-0EB1D3C150E5}" type="pres">
      <dgm:prSet presAssocID="{AB9BAEFD-CD3C-4D24-A167-D7010F2CC643}" presName="horz1" presStyleCnt="0"/>
      <dgm:spPr/>
    </dgm:pt>
    <dgm:pt modelId="{B32071A1-C998-458E-B84C-A1249A99E1F4}" type="pres">
      <dgm:prSet presAssocID="{AB9BAEFD-CD3C-4D24-A167-D7010F2CC643}" presName="tx1" presStyleLbl="revTx" presStyleIdx="3" presStyleCnt="8"/>
      <dgm:spPr/>
    </dgm:pt>
    <dgm:pt modelId="{9E745F32-E429-42C7-A0FC-B52EC9F803DB}" type="pres">
      <dgm:prSet presAssocID="{AB9BAEFD-CD3C-4D24-A167-D7010F2CC643}" presName="vert1" presStyleCnt="0"/>
      <dgm:spPr/>
    </dgm:pt>
    <dgm:pt modelId="{FDECEE67-188C-4349-A83F-DB5B389166B0}" type="pres">
      <dgm:prSet presAssocID="{0AEB483D-9362-42B9-A968-1FBB237072E9}" presName="thickLine" presStyleLbl="alignNode1" presStyleIdx="4" presStyleCnt="8"/>
      <dgm:spPr/>
    </dgm:pt>
    <dgm:pt modelId="{F8E4F7B9-98E3-418B-A388-E02D6C79A25C}" type="pres">
      <dgm:prSet presAssocID="{0AEB483D-9362-42B9-A968-1FBB237072E9}" presName="horz1" presStyleCnt="0"/>
      <dgm:spPr/>
    </dgm:pt>
    <dgm:pt modelId="{252BC825-184D-4A83-807E-115065B7CF0D}" type="pres">
      <dgm:prSet presAssocID="{0AEB483D-9362-42B9-A968-1FBB237072E9}" presName="tx1" presStyleLbl="revTx" presStyleIdx="4" presStyleCnt="8"/>
      <dgm:spPr/>
    </dgm:pt>
    <dgm:pt modelId="{F4C8BB9C-DCEF-483A-8DAF-CE7168189569}" type="pres">
      <dgm:prSet presAssocID="{0AEB483D-9362-42B9-A968-1FBB237072E9}" presName="vert1" presStyleCnt="0"/>
      <dgm:spPr/>
    </dgm:pt>
    <dgm:pt modelId="{97FCDCA4-6B05-48FA-B386-B13D9A589136}" type="pres">
      <dgm:prSet presAssocID="{7819309F-E012-4C54-9EA6-CDEAAF79B315}" presName="thickLine" presStyleLbl="alignNode1" presStyleIdx="5" presStyleCnt="8"/>
      <dgm:spPr/>
    </dgm:pt>
    <dgm:pt modelId="{2627A762-B168-4CD5-A377-7D17401AB3D0}" type="pres">
      <dgm:prSet presAssocID="{7819309F-E012-4C54-9EA6-CDEAAF79B315}" presName="horz1" presStyleCnt="0"/>
      <dgm:spPr/>
    </dgm:pt>
    <dgm:pt modelId="{A26BB028-CFA1-443D-A7A6-56AE85607F40}" type="pres">
      <dgm:prSet presAssocID="{7819309F-E012-4C54-9EA6-CDEAAF79B315}" presName="tx1" presStyleLbl="revTx" presStyleIdx="5" presStyleCnt="8"/>
      <dgm:spPr/>
    </dgm:pt>
    <dgm:pt modelId="{F210DD22-4D59-4329-B6B5-FF9E6F319677}" type="pres">
      <dgm:prSet presAssocID="{7819309F-E012-4C54-9EA6-CDEAAF79B315}" presName="vert1" presStyleCnt="0"/>
      <dgm:spPr/>
    </dgm:pt>
    <dgm:pt modelId="{4809BE81-F6DF-4FE8-B5D6-A5F7FB8B8805}" type="pres">
      <dgm:prSet presAssocID="{6AA25293-F924-4D88-99EA-7024B23ABB3C}" presName="thickLine" presStyleLbl="alignNode1" presStyleIdx="6" presStyleCnt="8"/>
      <dgm:spPr/>
    </dgm:pt>
    <dgm:pt modelId="{D5E45BEC-E69B-4911-99D6-82F4D6B692B7}" type="pres">
      <dgm:prSet presAssocID="{6AA25293-F924-4D88-99EA-7024B23ABB3C}" presName="horz1" presStyleCnt="0"/>
      <dgm:spPr/>
    </dgm:pt>
    <dgm:pt modelId="{8A4C264F-8329-45D8-8046-9D6D0C81C101}" type="pres">
      <dgm:prSet presAssocID="{6AA25293-F924-4D88-99EA-7024B23ABB3C}" presName="tx1" presStyleLbl="revTx" presStyleIdx="6" presStyleCnt="8"/>
      <dgm:spPr/>
    </dgm:pt>
    <dgm:pt modelId="{EB6B2F4E-8110-4005-8D51-48CDB1F203C0}" type="pres">
      <dgm:prSet presAssocID="{6AA25293-F924-4D88-99EA-7024B23ABB3C}" presName="vert1" presStyleCnt="0"/>
      <dgm:spPr/>
    </dgm:pt>
    <dgm:pt modelId="{FB523AD6-5BAC-4913-A059-352065B8A0F1}" type="pres">
      <dgm:prSet presAssocID="{D1A912B1-966D-460A-A021-9ED129550E09}" presName="thickLine" presStyleLbl="alignNode1" presStyleIdx="7" presStyleCnt="8"/>
      <dgm:spPr/>
    </dgm:pt>
    <dgm:pt modelId="{BE6982C1-C313-4125-899D-91469FD83A77}" type="pres">
      <dgm:prSet presAssocID="{D1A912B1-966D-460A-A021-9ED129550E09}" presName="horz1" presStyleCnt="0"/>
      <dgm:spPr/>
    </dgm:pt>
    <dgm:pt modelId="{ACEF9C15-4792-48B5-9E3E-7B8C4705ED00}" type="pres">
      <dgm:prSet presAssocID="{D1A912B1-966D-460A-A021-9ED129550E09}" presName="tx1" presStyleLbl="revTx" presStyleIdx="7" presStyleCnt="8"/>
      <dgm:spPr/>
    </dgm:pt>
    <dgm:pt modelId="{4C683BE6-171E-422B-92FA-AF960FEFB0D2}" type="pres">
      <dgm:prSet presAssocID="{D1A912B1-966D-460A-A021-9ED129550E09}" presName="vert1" presStyleCnt="0"/>
      <dgm:spPr/>
    </dgm:pt>
  </dgm:ptLst>
  <dgm:cxnLst>
    <dgm:cxn modelId="{220DC602-6CC6-4252-AE73-33CE57C4745D}" srcId="{0D662421-8312-4D85-BB87-A6750D5AD8B2}" destId="{D1A912B1-966D-460A-A021-9ED129550E09}" srcOrd="7" destOrd="0" parTransId="{C0B9624D-C26F-477F-A2A5-709DB7CC5D5F}" sibTransId="{EB09BCD0-E012-45CE-A34C-5917FC472A59}"/>
    <dgm:cxn modelId="{80CEE217-0C1C-4CF3-A827-B01F7562A164}" type="presOf" srcId="{489B48A4-9EB6-4910-8232-5BA68A95AD30}" destId="{88BA4AF8-AD16-4F85-A2E8-9EB01B804814}" srcOrd="0" destOrd="0" presId="urn:microsoft.com/office/officeart/2008/layout/LinedList"/>
    <dgm:cxn modelId="{1EE4DE1A-B5BC-41BD-88F7-83E422DB917C}" type="presOf" srcId="{AB9BAEFD-CD3C-4D24-A167-D7010F2CC643}" destId="{B32071A1-C998-458E-B84C-A1249A99E1F4}" srcOrd="0" destOrd="0" presId="urn:microsoft.com/office/officeart/2008/layout/LinedList"/>
    <dgm:cxn modelId="{7A9A821D-C3AC-4338-B700-DD1C28B4F832}" srcId="{0D662421-8312-4D85-BB87-A6750D5AD8B2}" destId="{CC4F0EF6-17EB-4706-B17B-4A936832024B}" srcOrd="1" destOrd="0" parTransId="{D8F67B72-BD15-46CA-BA79-F6D9950673D3}" sibTransId="{21B2E2B4-5C9E-4A01-B613-AB41050C51A3}"/>
    <dgm:cxn modelId="{0CA7D61D-DE17-4AF6-978F-DBA21EB067A0}" type="presOf" srcId="{0D662421-8312-4D85-BB87-A6750D5AD8B2}" destId="{0985762C-72E9-4F12-9491-5E2675B4C135}" srcOrd="0" destOrd="0" presId="urn:microsoft.com/office/officeart/2008/layout/LinedList"/>
    <dgm:cxn modelId="{E479C525-AE68-4687-8B8D-694F829A6DBA}" type="presOf" srcId="{D877691A-A64A-43A7-85EC-19A06D0B2FB1}" destId="{67DF64B5-A364-49C4-8D75-628F8CCDD27D}" srcOrd="0" destOrd="0" presId="urn:microsoft.com/office/officeart/2008/layout/LinedList"/>
    <dgm:cxn modelId="{82391C30-62B7-42C5-96AA-0B012B1D85F3}" srcId="{0D662421-8312-4D85-BB87-A6750D5AD8B2}" destId="{0AEB483D-9362-42B9-A968-1FBB237072E9}" srcOrd="4" destOrd="0" parTransId="{16B073AC-D88E-4FD2-A293-52F1DBABEE61}" sibTransId="{49BABC2B-278A-4517-99E7-325908A93776}"/>
    <dgm:cxn modelId="{94524863-FF49-4A3A-8508-8B0C7065AD41}" type="presOf" srcId="{6AA25293-F924-4D88-99EA-7024B23ABB3C}" destId="{8A4C264F-8329-45D8-8046-9D6D0C81C101}" srcOrd="0" destOrd="0" presId="urn:microsoft.com/office/officeart/2008/layout/LinedList"/>
    <dgm:cxn modelId="{88BFA265-327E-4F92-9B4C-3F892C82B44E}" srcId="{0D662421-8312-4D85-BB87-A6750D5AD8B2}" destId="{489B48A4-9EB6-4910-8232-5BA68A95AD30}" srcOrd="2" destOrd="0" parTransId="{594CD1DB-EF8C-4B9F-A293-538C38968A50}" sibTransId="{269ABB26-66CF-4791-B41E-2169C619F3E7}"/>
    <dgm:cxn modelId="{ABA97649-5B42-421E-AC12-9FF359590591}" type="presOf" srcId="{CC4F0EF6-17EB-4706-B17B-4A936832024B}" destId="{A0B425E2-B049-4678-B05B-11B2BA549656}" srcOrd="0" destOrd="0" presId="urn:microsoft.com/office/officeart/2008/layout/LinedList"/>
    <dgm:cxn modelId="{14D91172-CA84-49E9-818F-226A2B1766FB}" srcId="{0D662421-8312-4D85-BB87-A6750D5AD8B2}" destId="{6AA25293-F924-4D88-99EA-7024B23ABB3C}" srcOrd="6" destOrd="0" parTransId="{4EA4B94E-F5B4-47CA-80FA-B7908753B175}" sibTransId="{8C9DEC26-5C72-4F19-9E23-5F02331DED27}"/>
    <dgm:cxn modelId="{FC3E5C9C-7D18-4E38-8687-D5DC57C7FC9F}" type="presOf" srcId="{D1A912B1-966D-460A-A021-9ED129550E09}" destId="{ACEF9C15-4792-48B5-9E3E-7B8C4705ED00}" srcOrd="0" destOrd="0" presId="urn:microsoft.com/office/officeart/2008/layout/LinedList"/>
    <dgm:cxn modelId="{561069BB-456D-4998-85CD-DDB1CC08DC31}" srcId="{0D662421-8312-4D85-BB87-A6750D5AD8B2}" destId="{7819309F-E012-4C54-9EA6-CDEAAF79B315}" srcOrd="5" destOrd="0" parTransId="{D1F96414-488C-45A4-9AB2-2BB0ADDF0400}" sibTransId="{78734619-05F5-45F4-A4A4-974059310118}"/>
    <dgm:cxn modelId="{C267D4D5-0EDD-4B70-9AA8-856B0E6DAD9C}" srcId="{0D662421-8312-4D85-BB87-A6750D5AD8B2}" destId="{D877691A-A64A-43A7-85EC-19A06D0B2FB1}" srcOrd="0" destOrd="0" parTransId="{3E3C9B09-063B-429E-A9F2-D49BB3F0C7EE}" sibTransId="{724F799D-AD7C-487E-ACDB-4FABEA3A8E96}"/>
    <dgm:cxn modelId="{5DAF97EC-18C8-488B-9400-74DD6258EE5D}" type="presOf" srcId="{7819309F-E012-4C54-9EA6-CDEAAF79B315}" destId="{A26BB028-CFA1-443D-A7A6-56AE85607F40}" srcOrd="0" destOrd="0" presId="urn:microsoft.com/office/officeart/2008/layout/LinedList"/>
    <dgm:cxn modelId="{68130CF9-F6C2-4F9B-A3F2-77DFB268C853}" srcId="{0D662421-8312-4D85-BB87-A6750D5AD8B2}" destId="{AB9BAEFD-CD3C-4D24-A167-D7010F2CC643}" srcOrd="3" destOrd="0" parTransId="{324C9089-52A3-4B2C-B3FC-8EA1CD4B1A35}" sibTransId="{08CCEF3E-8D0C-43D0-901E-C88E745257E5}"/>
    <dgm:cxn modelId="{5803B1FA-2158-4C6A-834F-601B5A1C15BB}" type="presOf" srcId="{0AEB483D-9362-42B9-A968-1FBB237072E9}" destId="{252BC825-184D-4A83-807E-115065B7CF0D}" srcOrd="0" destOrd="0" presId="urn:microsoft.com/office/officeart/2008/layout/LinedList"/>
    <dgm:cxn modelId="{3DC21D99-A9ED-4F71-9AF1-2435DC63406A}" type="presParOf" srcId="{0985762C-72E9-4F12-9491-5E2675B4C135}" destId="{E8305C4F-2E6A-47DD-87D3-2D40842640F9}" srcOrd="0" destOrd="0" presId="urn:microsoft.com/office/officeart/2008/layout/LinedList"/>
    <dgm:cxn modelId="{9EB6871A-0CA4-48DB-BE69-573611B47A51}" type="presParOf" srcId="{0985762C-72E9-4F12-9491-5E2675B4C135}" destId="{6309253F-025A-492E-9628-7D1B8939C36A}" srcOrd="1" destOrd="0" presId="urn:microsoft.com/office/officeart/2008/layout/LinedList"/>
    <dgm:cxn modelId="{B3279EF6-8F1A-44D9-9FE4-266B9E79209D}" type="presParOf" srcId="{6309253F-025A-492E-9628-7D1B8939C36A}" destId="{67DF64B5-A364-49C4-8D75-628F8CCDD27D}" srcOrd="0" destOrd="0" presId="urn:microsoft.com/office/officeart/2008/layout/LinedList"/>
    <dgm:cxn modelId="{C07827A4-6FB0-450A-AEC6-D6062799427F}" type="presParOf" srcId="{6309253F-025A-492E-9628-7D1B8939C36A}" destId="{7CB4C519-BA2A-4809-8F48-EE98911CB33B}" srcOrd="1" destOrd="0" presId="urn:microsoft.com/office/officeart/2008/layout/LinedList"/>
    <dgm:cxn modelId="{10906C08-CA0F-458C-B00D-AB517E3289E2}" type="presParOf" srcId="{0985762C-72E9-4F12-9491-5E2675B4C135}" destId="{B0154827-B604-43EE-8A02-DFFC55B81476}" srcOrd="2" destOrd="0" presId="urn:microsoft.com/office/officeart/2008/layout/LinedList"/>
    <dgm:cxn modelId="{E756A7D3-B716-465C-A6CA-E102C6C31394}" type="presParOf" srcId="{0985762C-72E9-4F12-9491-5E2675B4C135}" destId="{ECD947D4-12CE-4427-8206-1E084A3BB867}" srcOrd="3" destOrd="0" presId="urn:microsoft.com/office/officeart/2008/layout/LinedList"/>
    <dgm:cxn modelId="{158C1591-A34B-44AC-ACCE-75A00BC21661}" type="presParOf" srcId="{ECD947D4-12CE-4427-8206-1E084A3BB867}" destId="{A0B425E2-B049-4678-B05B-11B2BA549656}" srcOrd="0" destOrd="0" presId="urn:microsoft.com/office/officeart/2008/layout/LinedList"/>
    <dgm:cxn modelId="{F7708E42-006C-4C2D-B28A-8E81D74B6DC4}" type="presParOf" srcId="{ECD947D4-12CE-4427-8206-1E084A3BB867}" destId="{D8D98CF8-8A45-4286-BD8A-B84417D01422}" srcOrd="1" destOrd="0" presId="urn:microsoft.com/office/officeart/2008/layout/LinedList"/>
    <dgm:cxn modelId="{EAC4E12C-9632-4CFB-8D54-F050FCF1A6B4}" type="presParOf" srcId="{0985762C-72E9-4F12-9491-5E2675B4C135}" destId="{6F2C7B20-8E5B-45FF-AC98-C4B726A8FAF4}" srcOrd="4" destOrd="0" presId="urn:microsoft.com/office/officeart/2008/layout/LinedList"/>
    <dgm:cxn modelId="{6F60C628-8ABA-46F0-9A7A-2D5764874EE5}" type="presParOf" srcId="{0985762C-72E9-4F12-9491-5E2675B4C135}" destId="{38502916-8E0C-4A47-8A53-7CA3920B7045}" srcOrd="5" destOrd="0" presId="urn:microsoft.com/office/officeart/2008/layout/LinedList"/>
    <dgm:cxn modelId="{E31D7B8D-A082-46A2-84F0-F4CCA656BCAA}" type="presParOf" srcId="{38502916-8E0C-4A47-8A53-7CA3920B7045}" destId="{88BA4AF8-AD16-4F85-A2E8-9EB01B804814}" srcOrd="0" destOrd="0" presId="urn:microsoft.com/office/officeart/2008/layout/LinedList"/>
    <dgm:cxn modelId="{7026E507-F140-4814-876F-770986FCFCA0}" type="presParOf" srcId="{38502916-8E0C-4A47-8A53-7CA3920B7045}" destId="{46561289-AA4E-41F4-A068-5AD71ED87C46}" srcOrd="1" destOrd="0" presId="urn:microsoft.com/office/officeart/2008/layout/LinedList"/>
    <dgm:cxn modelId="{76C410B7-95F7-4273-8EF4-6D6427D9C6F0}" type="presParOf" srcId="{0985762C-72E9-4F12-9491-5E2675B4C135}" destId="{3116AB4B-A79D-462D-8F4A-1848320C41EA}" srcOrd="6" destOrd="0" presId="urn:microsoft.com/office/officeart/2008/layout/LinedList"/>
    <dgm:cxn modelId="{862B2331-8023-4FAD-BFCE-2D6787ACBCB8}" type="presParOf" srcId="{0985762C-72E9-4F12-9491-5E2675B4C135}" destId="{FD7E0161-8895-4ECD-9FC8-0EB1D3C150E5}" srcOrd="7" destOrd="0" presId="urn:microsoft.com/office/officeart/2008/layout/LinedList"/>
    <dgm:cxn modelId="{BDAAEBD0-642B-4C63-934A-73C6265834ED}" type="presParOf" srcId="{FD7E0161-8895-4ECD-9FC8-0EB1D3C150E5}" destId="{B32071A1-C998-458E-B84C-A1249A99E1F4}" srcOrd="0" destOrd="0" presId="urn:microsoft.com/office/officeart/2008/layout/LinedList"/>
    <dgm:cxn modelId="{1DE8559F-A0B2-4A04-B5E6-48DC440A5793}" type="presParOf" srcId="{FD7E0161-8895-4ECD-9FC8-0EB1D3C150E5}" destId="{9E745F32-E429-42C7-A0FC-B52EC9F803DB}" srcOrd="1" destOrd="0" presId="urn:microsoft.com/office/officeart/2008/layout/LinedList"/>
    <dgm:cxn modelId="{68733744-B599-42F0-A71E-D2F623101601}" type="presParOf" srcId="{0985762C-72E9-4F12-9491-5E2675B4C135}" destId="{FDECEE67-188C-4349-A83F-DB5B389166B0}" srcOrd="8" destOrd="0" presId="urn:microsoft.com/office/officeart/2008/layout/LinedList"/>
    <dgm:cxn modelId="{41002035-A976-4CA5-AD59-B0B7C76A8242}" type="presParOf" srcId="{0985762C-72E9-4F12-9491-5E2675B4C135}" destId="{F8E4F7B9-98E3-418B-A388-E02D6C79A25C}" srcOrd="9" destOrd="0" presId="urn:microsoft.com/office/officeart/2008/layout/LinedList"/>
    <dgm:cxn modelId="{3CB9A0F3-E3C5-4CCF-97CF-2FB1E3ED688A}" type="presParOf" srcId="{F8E4F7B9-98E3-418B-A388-E02D6C79A25C}" destId="{252BC825-184D-4A83-807E-115065B7CF0D}" srcOrd="0" destOrd="0" presId="urn:microsoft.com/office/officeart/2008/layout/LinedList"/>
    <dgm:cxn modelId="{A44A59FB-66BF-4515-B03A-12CB7FBB8C09}" type="presParOf" srcId="{F8E4F7B9-98E3-418B-A388-E02D6C79A25C}" destId="{F4C8BB9C-DCEF-483A-8DAF-CE7168189569}" srcOrd="1" destOrd="0" presId="urn:microsoft.com/office/officeart/2008/layout/LinedList"/>
    <dgm:cxn modelId="{CF21F2FE-6621-45E2-926E-ED424D7C7ADF}" type="presParOf" srcId="{0985762C-72E9-4F12-9491-5E2675B4C135}" destId="{97FCDCA4-6B05-48FA-B386-B13D9A589136}" srcOrd="10" destOrd="0" presId="urn:microsoft.com/office/officeart/2008/layout/LinedList"/>
    <dgm:cxn modelId="{9AC446EC-C972-42E4-A2DE-0B1420EDF1B7}" type="presParOf" srcId="{0985762C-72E9-4F12-9491-5E2675B4C135}" destId="{2627A762-B168-4CD5-A377-7D17401AB3D0}" srcOrd="11" destOrd="0" presId="urn:microsoft.com/office/officeart/2008/layout/LinedList"/>
    <dgm:cxn modelId="{8047E9D6-B6A3-4354-80FF-AED6B2D85FD2}" type="presParOf" srcId="{2627A762-B168-4CD5-A377-7D17401AB3D0}" destId="{A26BB028-CFA1-443D-A7A6-56AE85607F40}" srcOrd="0" destOrd="0" presId="urn:microsoft.com/office/officeart/2008/layout/LinedList"/>
    <dgm:cxn modelId="{B3791839-867C-4C7B-B67C-6A690B6C695C}" type="presParOf" srcId="{2627A762-B168-4CD5-A377-7D17401AB3D0}" destId="{F210DD22-4D59-4329-B6B5-FF9E6F319677}" srcOrd="1" destOrd="0" presId="urn:microsoft.com/office/officeart/2008/layout/LinedList"/>
    <dgm:cxn modelId="{1A1630EF-4274-4A10-AE0B-A05905F2A7D0}" type="presParOf" srcId="{0985762C-72E9-4F12-9491-5E2675B4C135}" destId="{4809BE81-F6DF-4FE8-B5D6-A5F7FB8B8805}" srcOrd="12" destOrd="0" presId="urn:microsoft.com/office/officeart/2008/layout/LinedList"/>
    <dgm:cxn modelId="{A4BE7683-6639-4E17-9895-7ADA52433C77}" type="presParOf" srcId="{0985762C-72E9-4F12-9491-5E2675B4C135}" destId="{D5E45BEC-E69B-4911-99D6-82F4D6B692B7}" srcOrd="13" destOrd="0" presId="urn:microsoft.com/office/officeart/2008/layout/LinedList"/>
    <dgm:cxn modelId="{535929BC-1F42-4A53-BBB0-5DA6ECFC1EB0}" type="presParOf" srcId="{D5E45BEC-E69B-4911-99D6-82F4D6B692B7}" destId="{8A4C264F-8329-45D8-8046-9D6D0C81C101}" srcOrd="0" destOrd="0" presId="urn:microsoft.com/office/officeart/2008/layout/LinedList"/>
    <dgm:cxn modelId="{C0524D0B-0753-45B5-970B-B1683759FB12}" type="presParOf" srcId="{D5E45BEC-E69B-4911-99D6-82F4D6B692B7}" destId="{EB6B2F4E-8110-4005-8D51-48CDB1F203C0}" srcOrd="1" destOrd="0" presId="urn:microsoft.com/office/officeart/2008/layout/LinedList"/>
    <dgm:cxn modelId="{2EDEB161-4D50-4CC8-99A0-CEF276672FC8}" type="presParOf" srcId="{0985762C-72E9-4F12-9491-5E2675B4C135}" destId="{FB523AD6-5BAC-4913-A059-352065B8A0F1}" srcOrd="14" destOrd="0" presId="urn:microsoft.com/office/officeart/2008/layout/LinedList"/>
    <dgm:cxn modelId="{76827416-3640-437B-AC74-6165BFBC3A93}" type="presParOf" srcId="{0985762C-72E9-4F12-9491-5E2675B4C135}" destId="{BE6982C1-C313-4125-899D-91469FD83A77}" srcOrd="15" destOrd="0" presId="urn:microsoft.com/office/officeart/2008/layout/LinedList"/>
    <dgm:cxn modelId="{F8131919-739C-43BA-A8E1-9CD8278B1907}" type="presParOf" srcId="{BE6982C1-C313-4125-899D-91469FD83A77}" destId="{ACEF9C15-4792-48B5-9E3E-7B8C4705ED00}" srcOrd="0" destOrd="0" presId="urn:microsoft.com/office/officeart/2008/layout/LinedList"/>
    <dgm:cxn modelId="{3C45CA72-1E04-4BC7-A9FF-95CC2B4C3566}" type="presParOf" srcId="{BE6982C1-C313-4125-899D-91469FD83A77}" destId="{4C683BE6-171E-422B-92FA-AF960FEFB0D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D8093C2-39FC-45A2-9FFC-C102794BC259}"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CA5A4976-CCA0-456C-84BF-BD4ED96DD8DD}">
      <dgm:prSet/>
      <dgm:spPr/>
      <dgm:t>
        <a:bodyPr/>
        <a:lstStyle/>
        <a:p>
          <a:pPr>
            <a:lnSpc>
              <a:spcPct val="100000"/>
            </a:lnSpc>
          </a:pPr>
          <a:r>
            <a:rPr lang="en-US" baseline="0" dirty="0">
              <a:latin typeface="Kievit Offc" panose="020B0504030101020102"/>
            </a:rPr>
            <a:t>We will send you an email if you are registered in a course that is not able to be certified after we’ve confirmed with your academic advisor.</a:t>
          </a:r>
          <a:endParaRPr lang="en-US" dirty="0">
            <a:latin typeface="Kievit Offc" panose="020B0504030101020102"/>
          </a:endParaRPr>
        </a:p>
      </dgm:t>
    </dgm:pt>
    <dgm:pt modelId="{B923371A-0F5D-427B-BB35-EFDFB81BE72D}" type="parTrans" cxnId="{802A0226-FF91-4C62-BFED-F671F99F8215}">
      <dgm:prSet/>
      <dgm:spPr/>
      <dgm:t>
        <a:bodyPr/>
        <a:lstStyle/>
        <a:p>
          <a:endParaRPr lang="en-US"/>
        </a:p>
      </dgm:t>
    </dgm:pt>
    <dgm:pt modelId="{79CE4169-F1BF-40AA-B121-9507C0B977D3}" type="sibTrans" cxnId="{802A0226-FF91-4C62-BFED-F671F99F8215}">
      <dgm:prSet/>
      <dgm:spPr/>
      <dgm:t>
        <a:bodyPr/>
        <a:lstStyle/>
        <a:p>
          <a:endParaRPr lang="en-US"/>
        </a:p>
      </dgm:t>
    </dgm:pt>
    <dgm:pt modelId="{09CE4CBC-71B1-4FEB-8779-EF9FD1694307}">
      <dgm:prSet custT="1"/>
      <dgm:spPr/>
      <dgm:t>
        <a:bodyPr/>
        <a:lstStyle/>
        <a:p>
          <a:pPr>
            <a:lnSpc>
              <a:spcPct val="100000"/>
            </a:lnSpc>
          </a:pPr>
          <a:r>
            <a:rPr lang="en-US" sz="2100" baseline="0" dirty="0">
              <a:latin typeface="Kievit Offc" panose="020B0504030101020102"/>
            </a:rPr>
            <a:t>If you are enrolled in the University Exploratory Studies Program, only the courses that satisfy the Baccalaureate Core or Core Ed can be certified </a:t>
          </a:r>
          <a:r>
            <a:rPr lang="en-US" sz="1600" i="1" baseline="0" dirty="0">
              <a:solidFill>
                <a:schemeClr val="tx2"/>
              </a:solidFill>
              <a:latin typeface="Kievit Offc" panose="020B0504030101020102"/>
            </a:rPr>
            <a:t>(limited exceptions can apply).</a:t>
          </a:r>
          <a:endParaRPr lang="en-US" sz="1600" i="1" dirty="0">
            <a:solidFill>
              <a:schemeClr val="tx2"/>
            </a:solidFill>
            <a:latin typeface="Kievit Offc" panose="020B0504030101020102"/>
          </a:endParaRPr>
        </a:p>
      </dgm:t>
      <dgm:extLst>
        <a:ext uri="{E40237B7-FDA0-4F09-8148-C483321AD2D9}">
          <dgm14:cNvPr xmlns:dgm14="http://schemas.microsoft.com/office/drawing/2010/diagram" id="0" name="" descr="If you are enrolled in the University Exploratory Studies Program, only the courses that satisfy the Baccalaureate Core or Core Ed can be certified (limited exceptions can apply)."/>
        </a:ext>
      </dgm:extLst>
    </dgm:pt>
    <dgm:pt modelId="{9A219507-CA99-4DEA-8D00-C4B44A2F75E0}" type="parTrans" cxnId="{E44D3FE8-438F-41F2-B775-B4D43AECEDEE}">
      <dgm:prSet/>
      <dgm:spPr/>
      <dgm:t>
        <a:bodyPr/>
        <a:lstStyle/>
        <a:p>
          <a:endParaRPr lang="en-US"/>
        </a:p>
      </dgm:t>
    </dgm:pt>
    <dgm:pt modelId="{EB848D55-6961-4F00-835E-E6A3981299A5}" type="sibTrans" cxnId="{E44D3FE8-438F-41F2-B775-B4D43AECEDEE}">
      <dgm:prSet/>
      <dgm:spPr/>
      <dgm:t>
        <a:bodyPr/>
        <a:lstStyle/>
        <a:p>
          <a:endParaRPr lang="en-US"/>
        </a:p>
      </dgm:t>
    </dgm:pt>
    <dgm:pt modelId="{AB311ABA-1029-4B56-B5CB-104977425D25}">
      <dgm:prSet/>
      <dgm:spPr/>
      <dgm:t>
        <a:bodyPr/>
        <a:lstStyle/>
        <a:p>
          <a:pPr>
            <a:lnSpc>
              <a:spcPct val="100000"/>
            </a:lnSpc>
          </a:pPr>
          <a:r>
            <a:rPr lang="en-US" dirty="0">
              <a:latin typeface="Kievit Offc" panose="020B0504030101020102"/>
            </a:rPr>
            <a:t>If you remain enrolled in courses that do not satisfy a requirement of your degree, you will not receive VA benefits for those courses.</a:t>
          </a:r>
        </a:p>
      </dgm:t>
    </dgm:pt>
    <dgm:pt modelId="{B004CD24-03BE-478B-BB66-0CA002C05D7D}" type="parTrans" cxnId="{55BE5509-FB55-461B-8DB2-621B19FA591B}">
      <dgm:prSet/>
      <dgm:spPr/>
      <dgm:t>
        <a:bodyPr/>
        <a:lstStyle/>
        <a:p>
          <a:endParaRPr lang="en-US"/>
        </a:p>
      </dgm:t>
    </dgm:pt>
    <dgm:pt modelId="{CDB8D2E8-11DA-408C-A7A1-9D732002D699}" type="sibTrans" cxnId="{55BE5509-FB55-461B-8DB2-621B19FA591B}">
      <dgm:prSet/>
      <dgm:spPr/>
      <dgm:t>
        <a:bodyPr/>
        <a:lstStyle/>
        <a:p>
          <a:endParaRPr lang="en-US"/>
        </a:p>
      </dgm:t>
    </dgm:pt>
    <dgm:pt modelId="{FA783B6A-3628-40A0-86D2-BE36EDAD9E80}">
      <dgm:prSet/>
      <dgm:spPr/>
      <dgm:t>
        <a:bodyPr/>
        <a:lstStyle/>
        <a:p>
          <a:pPr>
            <a:lnSpc>
              <a:spcPct val="100000"/>
            </a:lnSpc>
          </a:pPr>
          <a:r>
            <a:rPr lang="en-US" baseline="0" dirty="0">
              <a:latin typeface="Kievit Offc" panose="020B0504030101020102"/>
            </a:rPr>
            <a:t>It’s important to understand that a course that is not certified to the VA does not count towards your enrollment level for VA benefits! </a:t>
          </a:r>
          <a:endParaRPr lang="en-US" dirty="0">
            <a:latin typeface="Kievit Offc" panose="020B0504030101020102"/>
          </a:endParaRPr>
        </a:p>
      </dgm:t>
    </dgm:pt>
    <dgm:pt modelId="{BF931887-6AEE-43E2-BB27-0781675A2B25}" type="parTrans" cxnId="{E1A1ECBE-FBD1-4BB3-8344-C0F1D2E4FE00}">
      <dgm:prSet/>
      <dgm:spPr/>
      <dgm:t>
        <a:bodyPr/>
        <a:lstStyle/>
        <a:p>
          <a:endParaRPr lang="en-US"/>
        </a:p>
      </dgm:t>
    </dgm:pt>
    <dgm:pt modelId="{895CFA15-98B5-4191-8F5E-74F696693ED7}" type="sibTrans" cxnId="{E1A1ECBE-FBD1-4BB3-8344-C0F1D2E4FE00}">
      <dgm:prSet/>
      <dgm:spPr/>
      <dgm:t>
        <a:bodyPr/>
        <a:lstStyle/>
        <a:p>
          <a:endParaRPr lang="en-US"/>
        </a:p>
      </dgm:t>
    </dgm:pt>
    <dgm:pt modelId="{F91D5F5B-6001-4A52-B1B5-B8105B8C8007}" type="pres">
      <dgm:prSet presAssocID="{ED8093C2-39FC-45A2-9FFC-C102794BC259}" presName="root" presStyleCnt="0">
        <dgm:presLayoutVars>
          <dgm:dir/>
          <dgm:resizeHandles val="exact"/>
        </dgm:presLayoutVars>
      </dgm:prSet>
      <dgm:spPr/>
    </dgm:pt>
    <dgm:pt modelId="{42F2AE4D-303D-4B1F-9234-1DE13D742C3C}" type="pres">
      <dgm:prSet presAssocID="{CA5A4976-CCA0-456C-84BF-BD4ED96DD8DD}" presName="compNode" presStyleCnt="0"/>
      <dgm:spPr/>
    </dgm:pt>
    <dgm:pt modelId="{F77DBB6B-586B-43C6-9038-E31400D6AE29}" type="pres">
      <dgm:prSet presAssocID="{CA5A4976-CCA0-456C-84BF-BD4ED96DD8DD}" presName="bgRect" presStyleLbl="bgShp" presStyleIdx="0" presStyleCnt="4"/>
      <dgm:spPr/>
    </dgm:pt>
    <dgm:pt modelId="{401F532A-3E41-4272-9527-4904C67382AF}" type="pres">
      <dgm:prSet presAssocID="{CA5A4976-CCA0-456C-84BF-BD4ED96DD8DD}"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Envelope with solid fill"/>
        </a:ext>
      </dgm:extLst>
    </dgm:pt>
    <dgm:pt modelId="{4EFFE775-60E4-4153-9E30-4767E749009B}" type="pres">
      <dgm:prSet presAssocID="{CA5A4976-CCA0-456C-84BF-BD4ED96DD8DD}" presName="spaceRect" presStyleCnt="0"/>
      <dgm:spPr/>
    </dgm:pt>
    <dgm:pt modelId="{FFDD3427-60CC-480B-B0E4-1DB9FD3E119F}" type="pres">
      <dgm:prSet presAssocID="{CA5A4976-CCA0-456C-84BF-BD4ED96DD8DD}" presName="parTx" presStyleLbl="revTx" presStyleIdx="0" presStyleCnt="4">
        <dgm:presLayoutVars>
          <dgm:chMax val="0"/>
          <dgm:chPref val="0"/>
        </dgm:presLayoutVars>
      </dgm:prSet>
      <dgm:spPr/>
    </dgm:pt>
    <dgm:pt modelId="{F0077F55-5D46-49DD-B466-81B7E77EE517}" type="pres">
      <dgm:prSet presAssocID="{79CE4169-F1BF-40AA-B121-9507C0B977D3}" presName="sibTrans" presStyleCnt="0"/>
      <dgm:spPr/>
    </dgm:pt>
    <dgm:pt modelId="{1433F527-9CC6-471E-B33A-D1F548E5890C}" type="pres">
      <dgm:prSet presAssocID="{09CE4CBC-71B1-4FEB-8779-EF9FD1694307}" presName="compNode" presStyleCnt="0"/>
      <dgm:spPr/>
    </dgm:pt>
    <dgm:pt modelId="{F4A282A8-F563-4BF2-894C-C17295C3F043}" type="pres">
      <dgm:prSet presAssocID="{09CE4CBC-71B1-4FEB-8779-EF9FD1694307}" presName="bgRect" presStyleLbl="bgShp" presStyleIdx="1" presStyleCnt="4"/>
      <dgm:spPr/>
    </dgm:pt>
    <dgm:pt modelId="{C9263ED5-EAF0-4CC2-9DD4-00AF22714C14}" type="pres">
      <dgm:prSet presAssocID="{09CE4CBC-71B1-4FEB-8779-EF9FD169430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B6827705-3643-4A9F-A18F-693CF8DAED62}" type="pres">
      <dgm:prSet presAssocID="{09CE4CBC-71B1-4FEB-8779-EF9FD1694307}" presName="spaceRect" presStyleCnt="0"/>
      <dgm:spPr/>
    </dgm:pt>
    <dgm:pt modelId="{E78D7B3B-6019-4216-9461-9BFC70CCFDF5}" type="pres">
      <dgm:prSet presAssocID="{09CE4CBC-71B1-4FEB-8779-EF9FD1694307}" presName="parTx" presStyleLbl="revTx" presStyleIdx="1" presStyleCnt="4">
        <dgm:presLayoutVars>
          <dgm:chMax val="0"/>
          <dgm:chPref val="0"/>
        </dgm:presLayoutVars>
      </dgm:prSet>
      <dgm:spPr/>
    </dgm:pt>
    <dgm:pt modelId="{0FE435EB-E7F4-4B4B-AEA1-303A62D12DC0}" type="pres">
      <dgm:prSet presAssocID="{EB848D55-6961-4F00-835E-E6A3981299A5}" presName="sibTrans" presStyleCnt="0"/>
      <dgm:spPr/>
    </dgm:pt>
    <dgm:pt modelId="{477206FB-4091-4C01-81CA-D82B7D669093}" type="pres">
      <dgm:prSet presAssocID="{AB311ABA-1029-4B56-B5CB-104977425D25}" presName="compNode" presStyleCnt="0"/>
      <dgm:spPr/>
    </dgm:pt>
    <dgm:pt modelId="{3E01E044-F5CC-4AB4-9F58-D273F4F304A9}" type="pres">
      <dgm:prSet presAssocID="{AB311ABA-1029-4B56-B5CB-104977425D25}" presName="bgRect" presStyleLbl="bgShp" presStyleIdx="2" presStyleCnt="4"/>
      <dgm:spPr/>
    </dgm:pt>
    <dgm:pt modelId="{B7ED30FE-BF49-4957-A383-AFE97B09B906}" type="pres">
      <dgm:prSet presAssocID="{AB311ABA-1029-4B56-B5CB-104977425D25}"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ollar with solid fill"/>
        </a:ext>
      </dgm:extLst>
    </dgm:pt>
    <dgm:pt modelId="{9BCA737C-4F7A-4F54-A83A-9591B9F960DB}" type="pres">
      <dgm:prSet presAssocID="{AB311ABA-1029-4B56-B5CB-104977425D25}" presName="spaceRect" presStyleCnt="0"/>
      <dgm:spPr/>
    </dgm:pt>
    <dgm:pt modelId="{85F5C56D-456D-4093-B31B-BD25669F04BA}" type="pres">
      <dgm:prSet presAssocID="{AB311ABA-1029-4B56-B5CB-104977425D25}" presName="parTx" presStyleLbl="revTx" presStyleIdx="2" presStyleCnt="4">
        <dgm:presLayoutVars>
          <dgm:chMax val="0"/>
          <dgm:chPref val="0"/>
        </dgm:presLayoutVars>
      </dgm:prSet>
      <dgm:spPr/>
    </dgm:pt>
    <dgm:pt modelId="{E0AC3450-43E7-4721-A76A-42FC44FAF035}" type="pres">
      <dgm:prSet presAssocID="{CDB8D2E8-11DA-408C-A7A1-9D732002D699}" presName="sibTrans" presStyleCnt="0"/>
      <dgm:spPr/>
    </dgm:pt>
    <dgm:pt modelId="{EE728C90-FF12-4A2B-AA6A-EC02629385FE}" type="pres">
      <dgm:prSet presAssocID="{FA783B6A-3628-40A0-86D2-BE36EDAD9E80}" presName="compNode" presStyleCnt="0"/>
      <dgm:spPr/>
    </dgm:pt>
    <dgm:pt modelId="{448A7FB7-F612-49C9-AE7D-6E416EB18734}" type="pres">
      <dgm:prSet presAssocID="{FA783B6A-3628-40A0-86D2-BE36EDAD9E80}" presName="bgRect" presStyleLbl="bgShp" presStyleIdx="3" presStyleCnt="4"/>
      <dgm:spPr/>
    </dgm:pt>
    <dgm:pt modelId="{52F46F74-BAF1-4887-B7E4-7D5D12A85B82}" type="pres">
      <dgm:prSet presAssocID="{FA783B6A-3628-40A0-86D2-BE36EDAD9E8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a:ext>
      </dgm:extLst>
    </dgm:pt>
    <dgm:pt modelId="{C439F06C-D28B-4C50-81C8-879294407BBD}" type="pres">
      <dgm:prSet presAssocID="{FA783B6A-3628-40A0-86D2-BE36EDAD9E80}" presName="spaceRect" presStyleCnt="0"/>
      <dgm:spPr/>
    </dgm:pt>
    <dgm:pt modelId="{6E2DCC94-DBE8-45C5-A1B6-58F885F1AD7B}" type="pres">
      <dgm:prSet presAssocID="{FA783B6A-3628-40A0-86D2-BE36EDAD9E80}" presName="parTx" presStyleLbl="revTx" presStyleIdx="3" presStyleCnt="4">
        <dgm:presLayoutVars>
          <dgm:chMax val="0"/>
          <dgm:chPref val="0"/>
        </dgm:presLayoutVars>
      </dgm:prSet>
      <dgm:spPr/>
    </dgm:pt>
  </dgm:ptLst>
  <dgm:cxnLst>
    <dgm:cxn modelId="{55BE5509-FB55-461B-8DB2-621B19FA591B}" srcId="{ED8093C2-39FC-45A2-9FFC-C102794BC259}" destId="{AB311ABA-1029-4B56-B5CB-104977425D25}" srcOrd="2" destOrd="0" parTransId="{B004CD24-03BE-478B-BB66-0CA002C05D7D}" sibTransId="{CDB8D2E8-11DA-408C-A7A1-9D732002D699}"/>
    <dgm:cxn modelId="{802A0226-FF91-4C62-BFED-F671F99F8215}" srcId="{ED8093C2-39FC-45A2-9FFC-C102794BC259}" destId="{CA5A4976-CCA0-456C-84BF-BD4ED96DD8DD}" srcOrd="0" destOrd="0" parTransId="{B923371A-0F5D-427B-BB35-EFDFB81BE72D}" sibTransId="{79CE4169-F1BF-40AA-B121-9507C0B977D3}"/>
    <dgm:cxn modelId="{41C61739-8878-44A4-882E-F0DA2DD84BF7}" type="presOf" srcId="{ED8093C2-39FC-45A2-9FFC-C102794BC259}" destId="{F91D5F5B-6001-4A52-B1B5-B8105B8C8007}" srcOrd="0" destOrd="0" presId="urn:microsoft.com/office/officeart/2018/2/layout/IconVerticalSolidList"/>
    <dgm:cxn modelId="{750E3C62-5808-4EF6-8D82-9DD448E749E6}" type="presOf" srcId="{CA5A4976-CCA0-456C-84BF-BD4ED96DD8DD}" destId="{FFDD3427-60CC-480B-B0E4-1DB9FD3E119F}" srcOrd="0" destOrd="0" presId="urn:microsoft.com/office/officeart/2018/2/layout/IconVerticalSolidList"/>
    <dgm:cxn modelId="{A880A885-A850-4BFB-8494-83F9CF1ABD5B}" type="presOf" srcId="{09CE4CBC-71B1-4FEB-8779-EF9FD1694307}" destId="{E78D7B3B-6019-4216-9461-9BFC70CCFDF5}" srcOrd="0" destOrd="0" presId="urn:microsoft.com/office/officeart/2018/2/layout/IconVerticalSolidList"/>
    <dgm:cxn modelId="{8F925F87-9D99-465D-953E-5836ECC5FBE0}" type="presOf" srcId="{AB311ABA-1029-4B56-B5CB-104977425D25}" destId="{85F5C56D-456D-4093-B31B-BD25669F04BA}" srcOrd="0" destOrd="0" presId="urn:microsoft.com/office/officeart/2018/2/layout/IconVerticalSolidList"/>
    <dgm:cxn modelId="{C0B8169B-F782-44A1-81C0-A6BA64896191}" type="presOf" srcId="{FA783B6A-3628-40A0-86D2-BE36EDAD9E80}" destId="{6E2DCC94-DBE8-45C5-A1B6-58F885F1AD7B}" srcOrd="0" destOrd="0" presId="urn:microsoft.com/office/officeart/2018/2/layout/IconVerticalSolidList"/>
    <dgm:cxn modelId="{E1A1ECBE-FBD1-4BB3-8344-C0F1D2E4FE00}" srcId="{ED8093C2-39FC-45A2-9FFC-C102794BC259}" destId="{FA783B6A-3628-40A0-86D2-BE36EDAD9E80}" srcOrd="3" destOrd="0" parTransId="{BF931887-6AEE-43E2-BB27-0781675A2B25}" sibTransId="{895CFA15-98B5-4191-8F5E-74F696693ED7}"/>
    <dgm:cxn modelId="{E44D3FE8-438F-41F2-B775-B4D43AECEDEE}" srcId="{ED8093C2-39FC-45A2-9FFC-C102794BC259}" destId="{09CE4CBC-71B1-4FEB-8779-EF9FD1694307}" srcOrd="1" destOrd="0" parTransId="{9A219507-CA99-4DEA-8D00-C4B44A2F75E0}" sibTransId="{EB848D55-6961-4F00-835E-E6A3981299A5}"/>
    <dgm:cxn modelId="{EBD45E36-5780-489A-A94A-4D11BF4E0E8A}" type="presParOf" srcId="{F91D5F5B-6001-4A52-B1B5-B8105B8C8007}" destId="{42F2AE4D-303D-4B1F-9234-1DE13D742C3C}" srcOrd="0" destOrd="0" presId="urn:microsoft.com/office/officeart/2018/2/layout/IconVerticalSolidList"/>
    <dgm:cxn modelId="{21504269-2D6B-4E57-9DC1-925838A362B6}" type="presParOf" srcId="{42F2AE4D-303D-4B1F-9234-1DE13D742C3C}" destId="{F77DBB6B-586B-43C6-9038-E31400D6AE29}" srcOrd="0" destOrd="0" presId="urn:microsoft.com/office/officeart/2018/2/layout/IconVerticalSolidList"/>
    <dgm:cxn modelId="{998C12F8-C144-4BD4-A19A-EB5CDC06A01B}" type="presParOf" srcId="{42F2AE4D-303D-4B1F-9234-1DE13D742C3C}" destId="{401F532A-3E41-4272-9527-4904C67382AF}" srcOrd="1" destOrd="0" presId="urn:microsoft.com/office/officeart/2018/2/layout/IconVerticalSolidList"/>
    <dgm:cxn modelId="{862CB0A0-6DDA-4196-AC5E-64DDE8F5C606}" type="presParOf" srcId="{42F2AE4D-303D-4B1F-9234-1DE13D742C3C}" destId="{4EFFE775-60E4-4153-9E30-4767E749009B}" srcOrd="2" destOrd="0" presId="urn:microsoft.com/office/officeart/2018/2/layout/IconVerticalSolidList"/>
    <dgm:cxn modelId="{F6A67705-DEC2-4386-AAA8-3E8CDFFCF6FC}" type="presParOf" srcId="{42F2AE4D-303D-4B1F-9234-1DE13D742C3C}" destId="{FFDD3427-60CC-480B-B0E4-1DB9FD3E119F}" srcOrd="3" destOrd="0" presId="urn:microsoft.com/office/officeart/2018/2/layout/IconVerticalSolidList"/>
    <dgm:cxn modelId="{B34E249B-3BF3-42C6-BACA-34596DD93B7B}" type="presParOf" srcId="{F91D5F5B-6001-4A52-B1B5-B8105B8C8007}" destId="{F0077F55-5D46-49DD-B466-81B7E77EE517}" srcOrd="1" destOrd="0" presId="urn:microsoft.com/office/officeart/2018/2/layout/IconVerticalSolidList"/>
    <dgm:cxn modelId="{3E4C0ADC-F258-4BF9-BC3B-680A178138F6}" type="presParOf" srcId="{F91D5F5B-6001-4A52-B1B5-B8105B8C8007}" destId="{1433F527-9CC6-471E-B33A-D1F548E5890C}" srcOrd="2" destOrd="0" presId="urn:microsoft.com/office/officeart/2018/2/layout/IconVerticalSolidList"/>
    <dgm:cxn modelId="{3B9D0AB8-DE3C-4BB6-A286-99984ECC56ED}" type="presParOf" srcId="{1433F527-9CC6-471E-B33A-D1F548E5890C}" destId="{F4A282A8-F563-4BF2-894C-C17295C3F043}" srcOrd="0" destOrd="0" presId="urn:microsoft.com/office/officeart/2018/2/layout/IconVerticalSolidList"/>
    <dgm:cxn modelId="{D0000B25-412E-432C-837B-2E33FFF65A8E}" type="presParOf" srcId="{1433F527-9CC6-471E-B33A-D1F548E5890C}" destId="{C9263ED5-EAF0-4CC2-9DD4-00AF22714C14}" srcOrd="1" destOrd="0" presId="urn:microsoft.com/office/officeart/2018/2/layout/IconVerticalSolidList"/>
    <dgm:cxn modelId="{24D2CF10-A3FE-49A1-8E65-4565AD73326F}" type="presParOf" srcId="{1433F527-9CC6-471E-B33A-D1F548E5890C}" destId="{B6827705-3643-4A9F-A18F-693CF8DAED62}" srcOrd="2" destOrd="0" presId="urn:microsoft.com/office/officeart/2018/2/layout/IconVerticalSolidList"/>
    <dgm:cxn modelId="{7E05944A-A82B-4B60-AD3B-04F32AFC42D2}" type="presParOf" srcId="{1433F527-9CC6-471E-B33A-D1F548E5890C}" destId="{E78D7B3B-6019-4216-9461-9BFC70CCFDF5}" srcOrd="3" destOrd="0" presId="urn:microsoft.com/office/officeart/2018/2/layout/IconVerticalSolidList"/>
    <dgm:cxn modelId="{39763884-D90F-4C29-82E0-987146BB898F}" type="presParOf" srcId="{F91D5F5B-6001-4A52-B1B5-B8105B8C8007}" destId="{0FE435EB-E7F4-4B4B-AEA1-303A62D12DC0}" srcOrd="3" destOrd="0" presId="urn:microsoft.com/office/officeart/2018/2/layout/IconVerticalSolidList"/>
    <dgm:cxn modelId="{8AFB005C-661E-4C5E-8B6C-BC335C0106E6}" type="presParOf" srcId="{F91D5F5B-6001-4A52-B1B5-B8105B8C8007}" destId="{477206FB-4091-4C01-81CA-D82B7D669093}" srcOrd="4" destOrd="0" presId="urn:microsoft.com/office/officeart/2018/2/layout/IconVerticalSolidList"/>
    <dgm:cxn modelId="{CD315DAF-1C27-45CB-AFC1-258DFFE8BD3D}" type="presParOf" srcId="{477206FB-4091-4C01-81CA-D82B7D669093}" destId="{3E01E044-F5CC-4AB4-9F58-D273F4F304A9}" srcOrd="0" destOrd="0" presId="urn:microsoft.com/office/officeart/2018/2/layout/IconVerticalSolidList"/>
    <dgm:cxn modelId="{775913D1-D2C3-4D4B-9CEC-31AB763105DC}" type="presParOf" srcId="{477206FB-4091-4C01-81CA-D82B7D669093}" destId="{B7ED30FE-BF49-4957-A383-AFE97B09B906}" srcOrd="1" destOrd="0" presId="urn:microsoft.com/office/officeart/2018/2/layout/IconVerticalSolidList"/>
    <dgm:cxn modelId="{E7700503-C81E-4475-8CEF-4029EF709CFE}" type="presParOf" srcId="{477206FB-4091-4C01-81CA-D82B7D669093}" destId="{9BCA737C-4F7A-4F54-A83A-9591B9F960DB}" srcOrd="2" destOrd="0" presId="urn:microsoft.com/office/officeart/2018/2/layout/IconVerticalSolidList"/>
    <dgm:cxn modelId="{461AC5C4-4489-45B7-8591-AD8F248E68D0}" type="presParOf" srcId="{477206FB-4091-4C01-81CA-D82B7D669093}" destId="{85F5C56D-456D-4093-B31B-BD25669F04BA}" srcOrd="3" destOrd="0" presId="urn:microsoft.com/office/officeart/2018/2/layout/IconVerticalSolidList"/>
    <dgm:cxn modelId="{F7786406-793D-4DC3-A3E9-84629E4E040E}" type="presParOf" srcId="{F91D5F5B-6001-4A52-B1B5-B8105B8C8007}" destId="{E0AC3450-43E7-4721-A76A-42FC44FAF035}" srcOrd="5" destOrd="0" presId="urn:microsoft.com/office/officeart/2018/2/layout/IconVerticalSolidList"/>
    <dgm:cxn modelId="{95CBDE3D-1C22-4E91-9251-77EC4B561E05}" type="presParOf" srcId="{F91D5F5B-6001-4A52-B1B5-B8105B8C8007}" destId="{EE728C90-FF12-4A2B-AA6A-EC02629385FE}" srcOrd="6" destOrd="0" presId="urn:microsoft.com/office/officeart/2018/2/layout/IconVerticalSolidList"/>
    <dgm:cxn modelId="{310CD780-93AC-42F1-844C-7156A76ECB40}" type="presParOf" srcId="{EE728C90-FF12-4A2B-AA6A-EC02629385FE}" destId="{448A7FB7-F612-49C9-AE7D-6E416EB18734}" srcOrd="0" destOrd="0" presId="urn:microsoft.com/office/officeart/2018/2/layout/IconVerticalSolidList"/>
    <dgm:cxn modelId="{9210DDF6-B9C6-4B82-991E-8CBC973034AC}" type="presParOf" srcId="{EE728C90-FF12-4A2B-AA6A-EC02629385FE}" destId="{52F46F74-BAF1-4887-B7E4-7D5D12A85B82}" srcOrd="1" destOrd="0" presId="urn:microsoft.com/office/officeart/2018/2/layout/IconVerticalSolidList"/>
    <dgm:cxn modelId="{D69AC487-457E-478B-BE49-0B91D1CFFEA0}" type="presParOf" srcId="{EE728C90-FF12-4A2B-AA6A-EC02629385FE}" destId="{C439F06C-D28B-4C50-81C8-879294407BBD}" srcOrd="2" destOrd="0" presId="urn:microsoft.com/office/officeart/2018/2/layout/IconVerticalSolidList"/>
    <dgm:cxn modelId="{63A714FD-B7AA-474C-9D18-D239C9C5ACCE}" type="presParOf" srcId="{EE728C90-FF12-4A2B-AA6A-EC02629385FE}" destId="{6E2DCC94-DBE8-45C5-A1B6-58F885F1AD7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2DC8826-832F-43D5-8BCB-3B05D7CB97B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3F10CC0-7AD4-4978-AD1C-85B0E0177F18}">
      <dgm:prSet custT="1"/>
      <dgm:spPr/>
      <dgm:t>
        <a:bodyPr/>
        <a:lstStyle/>
        <a:p>
          <a:pPr>
            <a:lnSpc>
              <a:spcPct val="100000"/>
            </a:lnSpc>
          </a:pPr>
          <a:r>
            <a:rPr lang="en-US" sz="2400" dirty="0">
              <a:latin typeface="Kievit Offc" panose="020B0504030101020102"/>
            </a:rPr>
            <a:t>Course withdrawals and “U” grades lead to overpayments</a:t>
          </a:r>
        </a:p>
      </dgm:t>
    </dgm:pt>
    <dgm:pt modelId="{9A87BDAD-FC70-4B54-A126-B017E434BDCE}" type="parTrans" cxnId="{8B52D66D-9E38-4717-8298-81BA96815475}">
      <dgm:prSet/>
      <dgm:spPr/>
      <dgm:t>
        <a:bodyPr/>
        <a:lstStyle/>
        <a:p>
          <a:endParaRPr lang="en-US"/>
        </a:p>
      </dgm:t>
    </dgm:pt>
    <dgm:pt modelId="{42F2C632-D89E-4ACA-9786-31BD62A6801C}" type="sibTrans" cxnId="{8B52D66D-9E38-4717-8298-81BA96815475}">
      <dgm:prSet/>
      <dgm:spPr/>
      <dgm:t>
        <a:bodyPr/>
        <a:lstStyle/>
        <a:p>
          <a:endParaRPr lang="en-US"/>
        </a:p>
      </dgm:t>
    </dgm:pt>
    <dgm:pt modelId="{B48CB036-EBEB-4F19-9F6A-8329D9F3C772}">
      <dgm:prSet custT="1"/>
      <dgm:spPr/>
      <dgm:t>
        <a:bodyPr/>
        <a:lstStyle/>
        <a:p>
          <a:pPr>
            <a:lnSpc>
              <a:spcPct val="100000"/>
            </a:lnSpc>
          </a:pPr>
          <a:r>
            <a:rPr lang="en-US" sz="2400" dirty="0">
              <a:latin typeface="Kievit Offc" panose="020B0504030101020102"/>
            </a:rPr>
            <a:t>A course is considered withdrawn if it is dropped after the last day to drop a class with a 100% refund</a:t>
          </a:r>
          <a:endParaRPr lang="en-US" sz="1500" dirty="0">
            <a:latin typeface="Kievit Offc" panose="020B0504030101020102"/>
          </a:endParaRPr>
        </a:p>
      </dgm:t>
    </dgm:pt>
    <dgm:pt modelId="{E5965062-F7FE-434F-AF68-6678F02F0EF2}" type="parTrans" cxnId="{B82454EE-7B4C-47C7-9341-597C98C632E3}">
      <dgm:prSet/>
      <dgm:spPr/>
      <dgm:t>
        <a:bodyPr/>
        <a:lstStyle/>
        <a:p>
          <a:endParaRPr lang="en-US"/>
        </a:p>
      </dgm:t>
    </dgm:pt>
    <dgm:pt modelId="{1F229FBE-97E5-42FB-BC74-17DF8938C46B}" type="sibTrans" cxnId="{B82454EE-7B4C-47C7-9341-597C98C632E3}">
      <dgm:prSet/>
      <dgm:spPr/>
      <dgm:t>
        <a:bodyPr/>
        <a:lstStyle/>
        <a:p>
          <a:endParaRPr lang="en-US"/>
        </a:p>
      </dgm:t>
    </dgm:pt>
    <dgm:pt modelId="{49CCF1CA-9332-4A65-8913-11DFF2A5D986}">
      <dgm:prSet custT="1"/>
      <dgm:spPr/>
      <dgm:t>
        <a:bodyPr/>
        <a:lstStyle/>
        <a:p>
          <a:pPr>
            <a:lnSpc>
              <a:spcPct val="100000"/>
            </a:lnSpc>
          </a:pPr>
          <a:r>
            <a:rPr lang="en-US" sz="2400" dirty="0">
              <a:latin typeface="Kievit Offc" panose="020B0504030101020102"/>
            </a:rPr>
            <a:t>The VA may request that you repay all tuition, housing, and book payments that you received for the course</a:t>
          </a:r>
        </a:p>
      </dgm:t>
    </dgm:pt>
    <dgm:pt modelId="{5D83BB4A-CF0C-4ED0-9D59-C8ED01ADAE7F}" type="parTrans" cxnId="{7557E3A7-18BA-418C-9BEC-8B89132E8C05}">
      <dgm:prSet/>
      <dgm:spPr/>
      <dgm:t>
        <a:bodyPr/>
        <a:lstStyle/>
        <a:p>
          <a:endParaRPr lang="en-US"/>
        </a:p>
      </dgm:t>
    </dgm:pt>
    <dgm:pt modelId="{B281121D-DA40-4977-8DC6-06AA74015F3F}" type="sibTrans" cxnId="{7557E3A7-18BA-418C-9BEC-8B89132E8C05}">
      <dgm:prSet/>
      <dgm:spPr/>
      <dgm:t>
        <a:bodyPr/>
        <a:lstStyle/>
        <a:p>
          <a:endParaRPr lang="en-US"/>
        </a:p>
      </dgm:t>
    </dgm:pt>
    <dgm:pt modelId="{EE9CE869-41F6-4D4E-A13A-3CD6B1CAFB75}">
      <dgm:prSet/>
      <dgm:spPr/>
      <dgm:t>
        <a:bodyPr/>
        <a:lstStyle/>
        <a:p>
          <a:pPr>
            <a:lnSpc>
              <a:spcPct val="100000"/>
            </a:lnSpc>
          </a:pPr>
          <a:r>
            <a:rPr lang="en-US" dirty="0">
              <a:latin typeface="Kievit Offc" panose="020B0504030101020102"/>
            </a:rPr>
            <a:t>If you think you need to withdraw from a course because of extenuating circumstances, please contact our office first </a:t>
          </a:r>
        </a:p>
      </dgm:t>
      <dgm:extLst>
        <a:ext uri="{E40237B7-FDA0-4F09-8148-C483321AD2D9}">
          <dgm14:cNvPr xmlns:dgm14="http://schemas.microsoft.com/office/drawing/2010/diagram" id="0" name="" descr="• Course withdrawals and “U” grades lead to overpayments&#10;• A course is considered withdrawn if it is dropped after the last day to drop a class with a 100% refund&#10;• The VA may request that you repay all tuition, housing, and book payments that you received for the course&#10;• If you think you need to withdraw from a course because of extenuating circumstances, please contact our office first"/>
        </a:ext>
      </dgm:extLst>
    </dgm:pt>
    <dgm:pt modelId="{61837DA7-8EDA-43CC-982B-B181D3222624}" type="parTrans" cxnId="{86826F90-F64B-4D47-94D7-7AEBC4A62102}">
      <dgm:prSet/>
      <dgm:spPr/>
      <dgm:t>
        <a:bodyPr/>
        <a:lstStyle/>
        <a:p>
          <a:endParaRPr lang="en-US"/>
        </a:p>
      </dgm:t>
    </dgm:pt>
    <dgm:pt modelId="{FBD182A7-09A0-48F6-A914-5FCCE4F4AE2C}" type="sibTrans" cxnId="{86826F90-F64B-4D47-94D7-7AEBC4A62102}">
      <dgm:prSet/>
      <dgm:spPr/>
      <dgm:t>
        <a:bodyPr/>
        <a:lstStyle/>
        <a:p>
          <a:endParaRPr lang="en-US"/>
        </a:p>
      </dgm:t>
    </dgm:pt>
    <dgm:pt modelId="{0CE1FB2A-618E-4728-8A0C-E5779FF01898}" type="pres">
      <dgm:prSet presAssocID="{52DC8826-832F-43D5-8BCB-3B05D7CB97B1}" presName="root" presStyleCnt="0">
        <dgm:presLayoutVars>
          <dgm:dir/>
          <dgm:resizeHandles val="exact"/>
        </dgm:presLayoutVars>
      </dgm:prSet>
      <dgm:spPr/>
    </dgm:pt>
    <dgm:pt modelId="{3807CA8E-0E87-4C15-9E70-8AC013F9991F}" type="pres">
      <dgm:prSet presAssocID="{23F10CC0-7AD4-4978-AD1C-85B0E0177F18}" presName="compNode" presStyleCnt="0"/>
      <dgm:spPr/>
    </dgm:pt>
    <dgm:pt modelId="{C1741A23-D109-4FC1-ABC2-C26737286216}" type="pres">
      <dgm:prSet presAssocID="{23F10CC0-7AD4-4978-AD1C-85B0E0177F18}" presName="bgRect" presStyleLbl="bgShp" presStyleIdx="0" presStyleCnt="4" custLinFactNeighborX="-954" custLinFactNeighborY="-443"/>
      <dgm:spPr/>
    </dgm:pt>
    <dgm:pt modelId="{8A938E8F-2627-4EF4-B406-8BA820B58C26}" type="pres">
      <dgm:prSet presAssocID="{23F10CC0-7AD4-4978-AD1C-85B0E0177F1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rritant"/>
        </a:ext>
      </dgm:extLst>
    </dgm:pt>
    <dgm:pt modelId="{FE453320-86C5-49CB-AF1C-45E9A05C4532}" type="pres">
      <dgm:prSet presAssocID="{23F10CC0-7AD4-4978-AD1C-85B0E0177F18}" presName="spaceRect" presStyleCnt="0"/>
      <dgm:spPr/>
    </dgm:pt>
    <dgm:pt modelId="{61F8B1D2-3184-4A9F-8B52-761574E8E173}" type="pres">
      <dgm:prSet presAssocID="{23F10CC0-7AD4-4978-AD1C-85B0E0177F18}" presName="parTx" presStyleLbl="revTx" presStyleIdx="0" presStyleCnt="4">
        <dgm:presLayoutVars>
          <dgm:chMax val="0"/>
          <dgm:chPref val="0"/>
        </dgm:presLayoutVars>
      </dgm:prSet>
      <dgm:spPr/>
    </dgm:pt>
    <dgm:pt modelId="{CAC08C9E-29F1-4574-A027-A2C12D7CBBFE}" type="pres">
      <dgm:prSet presAssocID="{42F2C632-D89E-4ACA-9786-31BD62A6801C}" presName="sibTrans" presStyleCnt="0"/>
      <dgm:spPr/>
    </dgm:pt>
    <dgm:pt modelId="{015A5B8A-2B40-4B02-A948-0E4862A9B363}" type="pres">
      <dgm:prSet presAssocID="{B48CB036-EBEB-4F19-9F6A-8329D9F3C772}" presName="compNode" presStyleCnt="0"/>
      <dgm:spPr/>
    </dgm:pt>
    <dgm:pt modelId="{E200A7DD-AEDA-48F7-95B3-48C63FB09F0D}" type="pres">
      <dgm:prSet presAssocID="{B48CB036-EBEB-4F19-9F6A-8329D9F3C772}" presName="bgRect" presStyleLbl="bgShp" presStyleIdx="1" presStyleCnt="4" custLinFactNeighborY="-24"/>
      <dgm:spPr/>
    </dgm:pt>
    <dgm:pt modelId="{B47EFA51-89D8-40EF-8D2E-9165462B69B7}" type="pres">
      <dgm:prSet presAssocID="{B48CB036-EBEB-4F19-9F6A-8329D9F3C77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o sign"/>
        </a:ext>
      </dgm:extLst>
    </dgm:pt>
    <dgm:pt modelId="{08448E08-2929-4278-8DC5-5A9E6D1939B0}" type="pres">
      <dgm:prSet presAssocID="{B48CB036-EBEB-4F19-9F6A-8329D9F3C772}" presName="spaceRect" presStyleCnt="0"/>
      <dgm:spPr/>
    </dgm:pt>
    <dgm:pt modelId="{890577F0-C230-4CEB-9924-218FB202D234}" type="pres">
      <dgm:prSet presAssocID="{B48CB036-EBEB-4F19-9F6A-8329D9F3C772}" presName="parTx" presStyleLbl="revTx" presStyleIdx="1" presStyleCnt="4">
        <dgm:presLayoutVars>
          <dgm:chMax val="0"/>
          <dgm:chPref val="0"/>
        </dgm:presLayoutVars>
      </dgm:prSet>
      <dgm:spPr/>
    </dgm:pt>
    <dgm:pt modelId="{F0933E34-9564-4EF4-A549-5412DEA7264D}" type="pres">
      <dgm:prSet presAssocID="{1F229FBE-97E5-42FB-BC74-17DF8938C46B}" presName="sibTrans" presStyleCnt="0"/>
      <dgm:spPr/>
    </dgm:pt>
    <dgm:pt modelId="{DA4C1F36-5EB6-4283-8377-88A0DC7F827E}" type="pres">
      <dgm:prSet presAssocID="{49CCF1CA-9332-4A65-8913-11DFF2A5D986}" presName="compNode" presStyleCnt="0"/>
      <dgm:spPr/>
    </dgm:pt>
    <dgm:pt modelId="{BAC8273E-3DFB-4653-8E56-13E6FA1DE301}" type="pres">
      <dgm:prSet presAssocID="{49CCF1CA-9332-4A65-8913-11DFF2A5D986}" presName="bgRect" presStyleLbl="bgShp" presStyleIdx="2" presStyleCnt="4"/>
      <dgm:spPr/>
    </dgm:pt>
    <dgm:pt modelId="{E2AEFDF7-E407-40C4-9ACC-18EEDB95E549}" type="pres">
      <dgm:prSet presAssocID="{49CCF1CA-9332-4A65-8913-11DFF2A5D98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llar"/>
        </a:ext>
      </dgm:extLst>
    </dgm:pt>
    <dgm:pt modelId="{B701D92C-6A36-45AC-926B-D968C6DD9F64}" type="pres">
      <dgm:prSet presAssocID="{49CCF1CA-9332-4A65-8913-11DFF2A5D986}" presName="spaceRect" presStyleCnt="0"/>
      <dgm:spPr/>
    </dgm:pt>
    <dgm:pt modelId="{580BEA2D-C4BC-4652-AC2B-A9AF86BC0F96}" type="pres">
      <dgm:prSet presAssocID="{49CCF1CA-9332-4A65-8913-11DFF2A5D986}" presName="parTx" presStyleLbl="revTx" presStyleIdx="2" presStyleCnt="4">
        <dgm:presLayoutVars>
          <dgm:chMax val="0"/>
          <dgm:chPref val="0"/>
        </dgm:presLayoutVars>
      </dgm:prSet>
      <dgm:spPr/>
    </dgm:pt>
    <dgm:pt modelId="{9AB3282B-EA12-4F7C-9ACF-38767C32095C}" type="pres">
      <dgm:prSet presAssocID="{B281121D-DA40-4977-8DC6-06AA74015F3F}" presName="sibTrans" presStyleCnt="0"/>
      <dgm:spPr/>
    </dgm:pt>
    <dgm:pt modelId="{AF53CE44-1F0F-4479-97EA-3FD777BB8BC2}" type="pres">
      <dgm:prSet presAssocID="{EE9CE869-41F6-4D4E-A13A-3CD6B1CAFB75}" presName="compNode" presStyleCnt="0"/>
      <dgm:spPr/>
    </dgm:pt>
    <dgm:pt modelId="{A293FA8E-AA38-43A7-A6C3-2C091A8BFD06}" type="pres">
      <dgm:prSet presAssocID="{EE9CE869-41F6-4D4E-A13A-3CD6B1CAFB75}" presName="bgRect" presStyleLbl="bgShp" presStyleIdx="3" presStyleCnt="4"/>
      <dgm:spPr/>
    </dgm:pt>
    <dgm:pt modelId="{0083B3AA-2F1E-44CC-8CBE-6667A5743C46}" type="pres">
      <dgm:prSet presAssocID="{EE9CE869-41F6-4D4E-A13A-3CD6B1CAFB7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peaker Phone"/>
        </a:ext>
      </dgm:extLst>
    </dgm:pt>
    <dgm:pt modelId="{838BF4AD-B44A-48B4-B963-5BE4D592C9BD}" type="pres">
      <dgm:prSet presAssocID="{EE9CE869-41F6-4D4E-A13A-3CD6B1CAFB75}" presName="spaceRect" presStyleCnt="0"/>
      <dgm:spPr/>
    </dgm:pt>
    <dgm:pt modelId="{FBA4526B-BBA9-4D75-B8EE-57204CAF5FAA}" type="pres">
      <dgm:prSet presAssocID="{EE9CE869-41F6-4D4E-A13A-3CD6B1CAFB75}" presName="parTx" presStyleLbl="revTx" presStyleIdx="3" presStyleCnt="4">
        <dgm:presLayoutVars>
          <dgm:chMax val="0"/>
          <dgm:chPref val="0"/>
        </dgm:presLayoutVars>
      </dgm:prSet>
      <dgm:spPr/>
    </dgm:pt>
  </dgm:ptLst>
  <dgm:cxnLst>
    <dgm:cxn modelId="{C3832331-3BA1-493C-B957-F904E8E2251A}" type="presOf" srcId="{B48CB036-EBEB-4F19-9F6A-8329D9F3C772}" destId="{890577F0-C230-4CEB-9924-218FB202D234}" srcOrd="0" destOrd="0" presId="urn:microsoft.com/office/officeart/2018/2/layout/IconVerticalSolidList"/>
    <dgm:cxn modelId="{5755DD41-384C-476E-A8F9-B9A8E792D360}" type="presOf" srcId="{23F10CC0-7AD4-4978-AD1C-85B0E0177F18}" destId="{61F8B1D2-3184-4A9F-8B52-761574E8E173}" srcOrd="0" destOrd="0" presId="urn:microsoft.com/office/officeart/2018/2/layout/IconVerticalSolidList"/>
    <dgm:cxn modelId="{8B52D66D-9E38-4717-8298-81BA96815475}" srcId="{52DC8826-832F-43D5-8BCB-3B05D7CB97B1}" destId="{23F10CC0-7AD4-4978-AD1C-85B0E0177F18}" srcOrd="0" destOrd="0" parTransId="{9A87BDAD-FC70-4B54-A126-B017E434BDCE}" sibTransId="{42F2C632-D89E-4ACA-9786-31BD62A6801C}"/>
    <dgm:cxn modelId="{86826F90-F64B-4D47-94D7-7AEBC4A62102}" srcId="{52DC8826-832F-43D5-8BCB-3B05D7CB97B1}" destId="{EE9CE869-41F6-4D4E-A13A-3CD6B1CAFB75}" srcOrd="3" destOrd="0" parTransId="{61837DA7-8EDA-43CC-982B-B181D3222624}" sibTransId="{FBD182A7-09A0-48F6-A914-5FCCE4F4AE2C}"/>
    <dgm:cxn modelId="{7557E3A7-18BA-418C-9BEC-8B89132E8C05}" srcId="{52DC8826-832F-43D5-8BCB-3B05D7CB97B1}" destId="{49CCF1CA-9332-4A65-8913-11DFF2A5D986}" srcOrd="2" destOrd="0" parTransId="{5D83BB4A-CF0C-4ED0-9D59-C8ED01ADAE7F}" sibTransId="{B281121D-DA40-4977-8DC6-06AA74015F3F}"/>
    <dgm:cxn modelId="{60F824B3-68FF-465C-AF37-426872FFD0CA}" type="presOf" srcId="{EE9CE869-41F6-4D4E-A13A-3CD6B1CAFB75}" destId="{FBA4526B-BBA9-4D75-B8EE-57204CAF5FAA}" srcOrd="0" destOrd="0" presId="urn:microsoft.com/office/officeart/2018/2/layout/IconVerticalSolidList"/>
    <dgm:cxn modelId="{A65B40CC-8099-4685-B8B0-8197B5B0E9A7}" type="presOf" srcId="{52DC8826-832F-43D5-8BCB-3B05D7CB97B1}" destId="{0CE1FB2A-618E-4728-8A0C-E5779FF01898}" srcOrd="0" destOrd="0" presId="urn:microsoft.com/office/officeart/2018/2/layout/IconVerticalSolidList"/>
    <dgm:cxn modelId="{B82454EE-7B4C-47C7-9341-597C98C632E3}" srcId="{52DC8826-832F-43D5-8BCB-3B05D7CB97B1}" destId="{B48CB036-EBEB-4F19-9F6A-8329D9F3C772}" srcOrd="1" destOrd="0" parTransId="{E5965062-F7FE-434F-AF68-6678F02F0EF2}" sibTransId="{1F229FBE-97E5-42FB-BC74-17DF8938C46B}"/>
    <dgm:cxn modelId="{CCAB5BFF-0896-4094-993F-630E5C4EC486}" type="presOf" srcId="{49CCF1CA-9332-4A65-8913-11DFF2A5D986}" destId="{580BEA2D-C4BC-4652-AC2B-A9AF86BC0F96}" srcOrd="0" destOrd="0" presId="urn:microsoft.com/office/officeart/2018/2/layout/IconVerticalSolidList"/>
    <dgm:cxn modelId="{51143A2C-6B44-4D0B-A91A-76E2E0F0E7CF}" type="presParOf" srcId="{0CE1FB2A-618E-4728-8A0C-E5779FF01898}" destId="{3807CA8E-0E87-4C15-9E70-8AC013F9991F}" srcOrd="0" destOrd="0" presId="urn:microsoft.com/office/officeart/2018/2/layout/IconVerticalSolidList"/>
    <dgm:cxn modelId="{7305F22E-B939-4CAC-8486-6792BB47A923}" type="presParOf" srcId="{3807CA8E-0E87-4C15-9E70-8AC013F9991F}" destId="{C1741A23-D109-4FC1-ABC2-C26737286216}" srcOrd="0" destOrd="0" presId="urn:microsoft.com/office/officeart/2018/2/layout/IconVerticalSolidList"/>
    <dgm:cxn modelId="{D43B4BB5-990F-4AD6-8252-86FE8CB9F91B}" type="presParOf" srcId="{3807CA8E-0E87-4C15-9E70-8AC013F9991F}" destId="{8A938E8F-2627-4EF4-B406-8BA820B58C26}" srcOrd="1" destOrd="0" presId="urn:microsoft.com/office/officeart/2018/2/layout/IconVerticalSolidList"/>
    <dgm:cxn modelId="{A5D7E48C-8F19-4A1F-B432-32935CDAF060}" type="presParOf" srcId="{3807CA8E-0E87-4C15-9E70-8AC013F9991F}" destId="{FE453320-86C5-49CB-AF1C-45E9A05C4532}" srcOrd="2" destOrd="0" presId="urn:microsoft.com/office/officeart/2018/2/layout/IconVerticalSolidList"/>
    <dgm:cxn modelId="{8B6DF819-BB53-4C00-A28B-A28574C144F0}" type="presParOf" srcId="{3807CA8E-0E87-4C15-9E70-8AC013F9991F}" destId="{61F8B1D2-3184-4A9F-8B52-761574E8E173}" srcOrd="3" destOrd="0" presId="urn:microsoft.com/office/officeart/2018/2/layout/IconVerticalSolidList"/>
    <dgm:cxn modelId="{8D65DEFC-30EA-4F15-BEA9-F3B0F45F0FEE}" type="presParOf" srcId="{0CE1FB2A-618E-4728-8A0C-E5779FF01898}" destId="{CAC08C9E-29F1-4574-A027-A2C12D7CBBFE}" srcOrd="1" destOrd="0" presId="urn:microsoft.com/office/officeart/2018/2/layout/IconVerticalSolidList"/>
    <dgm:cxn modelId="{AF53BFF0-75D6-4A5A-8402-1F27E9A29D81}" type="presParOf" srcId="{0CE1FB2A-618E-4728-8A0C-E5779FF01898}" destId="{015A5B8A-2B40-4B02-A948-0E4862A9B363}" srcOrd="2" destOrd="0" presId="urn:microsoft.com/office/officeart/2018/2/layout/IconVerticalSolidList"/>
    <dgm:cxn modelId="{C6F5E25B-8BE8-4227-A716-EA1E4640A345}" type="presParOf" srcId="{015A5B8A-2B40-4B02-A948-0E4862A9B363}" destId="{E200A7DD-AEDA-48F7-95B3-48C63FB09F0D}" srcOrd="0" destOrd="0" presId="urn:microsoft.com/office/officeart/2018/2/layout/IconVerticalSolidList"/>
    <dgm:cxn modelId="{4E0D4A51-2DE7-4CC2-98BE-61380C539ECA}" type="presParOf" srcId="{015A5B8A-2B40-4B02-A948-0E4862A9B363}" destId="{B47EFA51-89D8-40EF-8D2E-9165462B69B7}" srcOrd="1" destOrd="0" presId="urn:microsoft.com/office/officeart/2018/2/layout/IconVerticalSolidList"/>
    <dgm:cxn modelId="{C42336F0-E3E0-4AE7-89BE-F50932D7DB4B}" type="presParOf" srcId="{015A5B8A-2B40-4B02-A948-0E4862A9B363}" destId="{08448E08-2929-4278-8DC5-5A9E6D1939B0}" srcOrd="2" destOrd="0" presId="urn:microsoft.com/office/officeart/2018/2/layout/IconVerticalSolidList"/>
    <dgm:cxn modelId="{714F388A-CCFB-4BD0-AE22-F5404B33CEB5}" type="presParOf" srcId="{015A5B8A-2B40-4B02-A948-0E4862A9B363}" destId="{890577F0-C230-4CEB-9924-218FB202D234}" srcOrd="3" destOrd="0" presId="urn:microsoft.com/office/officeart/2018/2/layout/IconVerticalSolidList"/>
    <dgm:cxn modelId="{03BE887E-E5A2-4257-A0F2-431AB4EA00A4}" type="presParOf" srcId="{0CE1FB2A-618E-4728-8A0C-E5779FF01898}" destId="{F0933E34-9564-4EF4-A549-5412DEA7264D}" srcOrd="3" destOrd="0" presId="urn:microsoft.com/office/officeart/2018/2/layout/IconVerticalSolidList"/>
    <dgm:cxn modelId="{4591F163-9898-488D-95A7-B1A387BE2148}" type="presParOf" srcId="{0CE1FB2A-618E-4728-8A0C-E5779FF01898}" destId="{DA4C1F36-5EB6-4283-8377-88A0DC7F827E}" srcOrd="4" destOrd="0" presId="urn:microsoft.com/office/officeart/2018/2/layout/IconVerticalSolidList"/>
    <dgm:cxn modelId="{870B78D7-6EEA-4E8F-98F2-3A24C26126D0}" type="presParOf" srcId="{DA4C1F36-5EB6-4283-8377-88A0DC7F827E}" destId="{BAC8273E-3DFB-4653-8E56-13E6FA1DE301}" srcOrd="0" destOrd="0" presId="urn:microsoft.com/office/officeart/2018/2/layout/IconVerticalSolidList"/>
    <dgm:cxn modelId="{F6F5F230-5723-4D44-9C99-6BC3CC609665}" type="presParOf" srcId="{DA4C1F36-5EB6-4283-8377-88A0DC7F827E}" destId="{E2AEFDF7-E407-40C4-9ACC-18EEDB95E549}" srcOrd="1" destOrd="0" presId="urn:microsoft.com/office/officeart/2018/2/layout/IconVerticalSolidList"/>
    <dgm:cxn modelId="{1B410AF0-DB5D-4D65-841E-F30023D996BE}" type="presParOf" srcId="{DA4C1F36-5EB6-4283-8377-88A0DC7F827E}" destId="{B701D92C-6A36-45AC-926B-D968C6DD9F64}" srcOrd="2" destOrd="0" presId="urn:microsoft.com/office/officeart/2018/2/layout/IconVerticalSolidList"/>
    <dgm:cxn modelId="{E626ACA6-9247-4C3C-ABED-F33B64EE7910}" type="presParOf" srcId="{DA4C1F36-5EB6-4283-8377-88A0DC7F827E}" destId="{580BEA2D-C4BC-4652-AC2B-A9AF86BC0F96}" srcOrd="3" destOrd="0" presId="urn:microsoft.com/office/officeart/2018/2/layout/IconVerticalSolidList"/>
    <dgm:cxn modelId="{22A74225-EBF2-40A8-894D-33CCE0CD2741}" type="presParOf" srcId="{0CE1FB2A-618E-4728-8A0C-E5779FF01898}" destId="{9AB3282B-EA12-4F7C-9ACF-38767C32095C}" srcOrd="5" destOrd="0" presId="urn:microsoft.com/office/officeart/2018/2/layout/IconVerticalSolidList"/>
    <dgm:cxn modelId="{FED258B8-A4D3-4D88-95B3-DBE3C7F8DE41}" type="presParOf" srcId="{0CE1FB2A-618E-4728-8A0C-E5779FF01898}" destId="{AF53CE44-1F0F-4479-97EA-3FD777BB8BC2}" srcOrd="6" destOrd="0" presId="urn:microsoft.com/office/officeart/2018/2/layout/IconVerticalSolidList"/>
    <dgm:cxn modelId="{EB7F73BD-5E83-430C-8B5E-30DDEF4B9284}" type="presParOf" srcId="{AF53CE44-1F0F-4479-97EA-3FD777BB8BC2}" destId="{A293FA8E-AA38-43A7-A6C3-2C091A8BFD06}" srcOrd="0" destOrd="0" presId="urn:microsoft.com/office/officeart/2018/2/layout/IconVerticalSolidList"/>
    <dgm:cxn modelId="{5E8945F2-D0A6-4AAA-A74F-E5B578040220}" type="presParOf" srcId="{AF53CE44-1F0F-4479-97EA-3FD777BB8BC2}" destId="{0083B3AA-2F1E-44CC-8CBE-6667A5743C46}" srcOrd="1" destOrd="0" presId="urn:microsoft.com/office/officeart/2018/2/layout/IconVerticalSolidList"/>
    <dgm:cxn modelId="{E672A9ED-BF20-4D81-BCD3-E3EB83FD8133}" type="presParOf" srcId="{AF53CE44-1F0F-4479-97EA-3FD777BB8BC2}" destId="{838BF4AD-B44A-48B4-B963-5BE4D592C9BD}" srcOrd="2" destOrd="0" presId="urn:microsoft.com/office/officeart/2018/2/layout/IconVerticalSolidList"/>
    <dgm:cxn modelId="{6D9EC4D1-5DCE-41C6-ADCF-6C6EBF43D5BC}" type="presParOf" srcId="{AF53CE44-1F0F-4479-97EA-3FD777BB8BC2}" destId="{FBA4526B-BBA9-4D75-B8EE-57204CAF5FA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B81F0-DA72-4FF0-9278-71258312F254}">
      <dsp:nvSpPr>
        <dsp:cNvPr id="0" name=""/>
        <dsp:cNvSpPr/>
      </dsp:nvSpPr>
      <dsp:spPr>
        <a:xfrm rot="5400000">
          <a:off x="-614491" y="614491"/>
          <a:ext cx="3123989" cy="1895006"/>
        </a:xfrm>
        <a:prstGeom prst="chevron">
          <a:avLst/>
        </a:prstGeom>
        <a:solidFill>
          <a:schemeClr val="tx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Kievit Offc" panose="020B0504030101020102"/>
            </a:rPr>
            <a:t>Post 9/11 GI Bill</a:t>
          </a:r>
          <a:r>
            <a:rPr lang="en-US" sz="2100" b="1" kern="1200" dirty="0">
              <a:latin typeface="Kievit Offc" panose="020B0504030101020102"/>
            </a:rPr>
            <a:t>®</a:t>
          </a:r>
          <a:r>
            <a:rPr lang="en-US" sz="2100" kern="1200" dirty="0">
              <a:latin typeface="Kievit Offc" panose="020B0504030101020102"/>
            </a:rPr>
            <a:t>  - Undergraduate Rate of Pursuit </a:t>
          </a:r>
        </a:p>
      </dsp:txBody>
      <dsp:txXfrm rot="-5400000">
        <a:off x="1" y="947502"/>
        <a:ext cx="1895006" cy="1228983"/>
      </dsp:txXfrm>
    </dsp:sp>
    <dsp:sp modelId="{D1E46924-55A5-4807-B150-3D312ACDA009}">
      <dsp:nvSpPr>
        <dsp:cNvPr id="0" name=""/>
        <dsp:cNvSpPr/>
      </dsp:nvSpPr>
      <dsp:spPr>
        <a:xfrm rot="5400000">
          <a:off x="2228017" y="-319965"/>
          <a:ext cx="2176486" cy="284250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FontTx/>
            <a:buNone/>
          </a:pPr>
          <a:r>
            <a:rPr lang="en-US" sz="1700" kern="1200" dirty="0">
              <a:solidFill>
                <a:srgbClr val="000000"/>
              </a:solidFill>
              <a:latin typeface="Kievit Offc" panose="020B0504030101020102"/>
            </a:rPr>
            <a:t>12+ credits = 100%</a:t>
          </a:r>
        </a:p>
        <a:p>
          <a:pPr marL="171450" lvl="1" indent="-171450" algn="l" defTabSz="755650">
            <a:lnSpc>
              <a:spcPct val="90000"/>
            </a:lnSpc>
            <a:spcBef>
              <a:spcPct val="0"/>
            </a:spcBef>
            <a:spcAft>
              <a:spcPct val="15000"/>
            </a:spcAft>
            <a:buFontTx/>
            <a:buNone/>
          </a:pPr>
          <a:r>
            <a:rPr lang="en-US" sz="1700" kern="1200" dirty="0">
              <a:solidFill>
                <a:srgbClr val="000000"/>
              </a:solidFill>
              <a:latin typeface="Kievit Offc" panose="020B0504030101020102"/>
            </a:rPr>
            <a:t>11 credits = 90%</a:t>
          </a:r>
        </a:p>
        <a:p>
          <a:pPr marL="171450" lvl="1" indent="-171450" algn="l" defTabSz="755650">
            <a:lnSpc>
              <a:spcPct val="90000"/>
            </a:lnSpc>
            <a:spcBef>
              <a:spcPct val="0"/>
            </a:spcBef>
            <a:spcAft>
              <a:spcPct val="15000"/>
            </a:spcAft>
            <a:buFontTx/>
            <a:buNone/>
          </a:pPr>
          <a:r>
            <a:rPr lang="en-US" sz="1700" kern="1200" dirty="0">
              <a:solidFill>
                <a:srgbClr val="000000"/>
              </a:solidFill>
              <a:latin typeface="Kievit Offc" panose="020B0504030101020102"/>
            </a:rPr>
            <a:t>10 credits = 80%</a:t>
          </a:r>
        </a:p>
        <a:p>
          <a:pPr marL="171450" lvl="1" indent="-171450" algn="l" defTabSz="755650">
            <a:lnSpc>
              <a:spcPct val="90000"/>
            </a:lnSpc>
            <a:spcBef>
              <a:spcPct val="0"/>
            </a:spcBef>
            <a:spcAft>
              <a:spcPct val="15000"/>
            </a:spcAft>
            <a:buFontTx/>
            <a:buNone/>
          </a:pPr>
          <a:r>
            <a:rPr lang="en-US" sz="1700" kern="1200" dirty="0">
              <a:solidFill>
                <a:srgbClr val="000000"/>
              </a:solidFill>
              <a:latin typeface="Kievit Offc" panose="020B0504030101020102"/>
            </a:rPr>
            <a:t>9 credits = 80%</a:t>
          </a:r>
        </a:p>
        <a:p>
          <a:pPr marL="171450" lvl="1" indent="-171450" algn="l" defTabSz="755650">
            <a:lnSpc>
              <a:spcPct val="90000"/>
            </a:lnSpc>
            <a:spcBef>
              <a:spcPct val="0"/>
            </a:spcBef>
            <a:spcAft>
              <a:spcPct val="15000"/>
            </a:spcAft>
            <a:buFontTx/>
            <a:buNone/>
          </a:pPr>
          <a:r>
            <a:rPr lang="en-US" sz="1700" kern="1200" dirty="0">
              <a:solidFill>
                <a:srgbClr val="000000"/>
              </a:solidFill>
              <a:latin typeface="Kievit Offc" panose="020B0504030101020102"/>
            </a:rPr>
            <a:t>8 credits = 70%</a:t>
          </a:r>
        </a:p>
        <a:p>
          <a:pPr marL="171450" lvl="1" indent="-171450" algn="l" defTabSz="755650">
            <a:lnSpc>
              <a:spcPct val="90000"/>
            </a:lnSpc>
            <a:spcBef>
              <a:spcPct val="0"/>
            </a:spcBef>
            <a:spcAft>
              <a:spcPct val="15000"/>
            </a:spcAft>
            <a:buFontTx/>
            <a:buNone/>
          </a:pPr>
          <a:r>
            <a:rPr lang="en-US" sz="1700" kern="1200" dirty="0">
              <a:solidFill>
                <a:srgbClr val="000000"/>
              </a:solidFill>
              <a:latin typeface="Kievit Offc" panose="020B0504030101020102"/>
            </a:rPr>
            <a:t>7 credits = 60%</a:t>
          </a:r>
        </a:p>
        <a:p>
          <a:pPr marL="171450" lvl="1" indent="-171450" algn="l" defTabSz="755650">
            <a:lnSpc>
              <a:spcPct val="90000"/>
            </a:lnSpc>
            <a:spcBef>
              <a:spcPct val="0"/>
            </a:spcBef>
            <a:spcAft>
              <a:spcPct val="15000"/>
            </a:spcAft>
            <a:buFontTx/>
            <a:buNone/>
          </a:pPr>
          <a:r>
            <a:rPr lang="en-US" sz="1700" kern="1200" dirty="0">
              <a:solidFill>
                <a:srgbClr val="000000"/>
              </a:solidFill>
              <a:latin typeface="Kievit Offc" panose="020B0504030101020102"/>
            </a:rPr>
            <a:t>6 credits and less = no housing allowance</a:t>
          </a:r>
        </a:p>
      </dsp:txBody>
      <dsp:txXfrm rot="-5400000">
        <a:off x="1895006" y="119293"/>
        <a:ext cx="2736262" cy="19639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B23DC5-47DA-4D80-AF5D-2068EB2BF384}">
      <dsp:nvSpPr>
        <dsp:cNvPr id="0" name=""/>
        <dsp:cNvSpPr/>
      </dsp:nvSpPr>
      <dsp:spPr>
        <a:xfrm rot="5400000">
          <a:off x="-389961" y="389961"/>
          <a:ext cx="2599743" cy="1819820"/>
        </a:xfrm>
        <a:prstGeom prst="chevron">
          <a:avLst/>
        </a:prstGeom>
        <a:solidFill>
          <a:srgbClr val="DC4405"/>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Kievit Offc" panose="020B0504030101020102"/>
            </a:rPr>
            <a:t>MGIB &amp; Ch 35/DEA - Undergraduate Training Time</a:t>
          </a:r>
        </a:p>
      </dsp:txBody>
      <dsp:txXfrm rot="-5400000">
        <a:off x="1" y="909909"/>
        <a:ext cx="1819820" cy="779923"/>
      </dsp:txXfrm>
    </dsp:sp>
    <dsp:sp modelId="{BC8922B7-CA2D-442A-8F91-F1ED001AE500}">
      <dsp:nvSpPr>
        <dsp:cNvPr id="0" name=""/>
        <dsp:cNvSpPr/>
      </dsp:nvSpPr>
      <dsp:spPr>
        <a:xfrm rot="5400000">
          <a:off x="2433751" y="-483915"/>
          <a:ext cx="1689832" cy="291769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FontTx/>
            <a:buNone/>
          </a:pPr>
          <a:r>
            <a:rPr lang="en-US" sz="1700" kern="1200" dirty="0">
              <a:solidFill>
                <a:srgbClr val="000000"/>
              </a:solidFill>
              <a:latin typeface="Kievit Offc" panose="020B0504030101020102"/>
            </a:rPr>
            <a:t>12+ credits = full time</a:t>
          </a:r>
        </a:p>
        <a:p>
          <a:pPr marL="171450" lvl="1" indent="-171450" algn="l" defTabSz="755650">
            <a:lnSpc>
              <a:spcPct val="90000"/>
            </a:lnSpc>
            <a:spcBef>
              <a:spcPct val="0"/>
            </a:spcBef>
            <a:spcAft>
              <a:spcPct val="15000"/>
            </a:spcAft>
            <a:buFontTx/>
            <a:buNone/>
          </a:pPr>
          <a:r>
            <a:rPr lang="en-US" sz="1700" kern="1200" dirty="0">
              <a:solidFill>
                <a:srgbClr val="000000"/>
              </a:solidFill>
              <a:latin typeface="Kievit Offc" panose="020B0504030101020102"/>
            </a:rPr>
            <a:t>9-11 credits = ¾ time</a:t>
          </a:r>
        </a:p>
        <a:p>
          <a:pPr marL="171450" lvl="1" indent="-171450" algn="l" defTabSz="755650">
            <a:lnSpc>
              <a:spcPct val="90000"/>
            </a:lnSpc>
            <a:spcBef>
              <a:spcPct val="0"/>
            </a:spcBef>
            <a:spcAft>
              <a:spcPct val="15000"/>
            </a:spcAft>
            <a:buFontTx/>
            <a:buNone/>
          </a:pPr>
          <a:r>
            <a:rPr lang="en-US" sz="1700" kern="1200" dirty="0">
              <a:solidFill>
                <a:srgbClr val="000000"/>
              </a:solidFill>
              <a:latin typeface="Kievit Offc" panose="020B0504030101020102"/>
            </a:rPr>
            <a:t>6-8 credits = ½ time</a:t>
          </a:r>
        </a:p>
        <a:p>
          <a:pPr marL="171450" lvl="1" indent="-171450" algn="l" defTabSz="755650">
            <a:lnSpc>
              <a:spcPct val="90000"/>
            </a:lnSpc>
            <a:spcBef>
              <a:spcPct val="0"/>
            </a:spcBef>
            <a:spcAft>
              <a:spcPct val="15000"/>
            </a:spcAft>
            <a:buFontTx/>
            <a:buNone/>
          </a:pPr>
          <a:r>
            <a:rPr lang="en-US" sz="1700" kern="1200" dirty="0">
              <a:solidFill>
                <a:srgbClr val="000000"/>
              </a:solidFill>
              <a:latin typeface="Kievit Offc" panose="020B0504030101020102"/>
            </a:rPr>
            <a:t>4-5 credits = less than ½ time</a:t>
          </a:r>
        </a:p>
        <a:p>
          <a:pPr marL="171450" lvl="1" indent="-171450" algn="l" defTabSz="755650">
            <a:lnSpc>
              <a:spcPct val="90000"/>
            </a:lnSpc>
            <a:spcBef>
              <a:spcPct val="0"/>
            </a:spcBef>
            <a:spcAft>
              <a:spcPct val="15000"/>
            </a:spcAft>
            <a:buFontTx/>
            <a:buNone/>
          </a:pPr>
          <a:r>
            <a:rPr lang="en-US" sz="1700" kern="1200" dirty="0">
              <a:solidFill>
                <a:srgbClr val="000000"/>
              </a:solidFill>
              <a:latin typeface="Kievit Offc" panose="020B0504030101020102"/>
            </a:rPr>
            <a:t>1-3 credits = ¼ time</a:t>
          </a:r>
        </a:p>
      </dsp:txBody>
      <dsp:txXfrm rot="-5400000">
        <a:off x="1819821" y="212506"/>
        <a:ext cx="2835203" cy="15248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ECA5B1-38B4-44DE-A131-C5EC65ADDD97}">
      <dsp:nvSpPr>
        <dsp:cNvPr id="0" name=""/>
        <dsp:cNvSpPr/>
      </dsp:nvSpPr>
      <dsp:spPr>
        <a:xfrm>
          <a:off x="0" y="477200"/>
          <a:ext cx="3111037" cy="3111037"/>
        </a:xfrm>
        <a:prstGeom prst="stripedRightArrow">
          <a:avLst/>
        </a:prstGeom>
        <a:solidFill>
          <a:srgbClr val="DC440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5765C2-FE7A-4BF6-8480-CE72F435B03C}">
      <dsp:nvSpPr>
        <dsp:cNvPr id="0" name=""/>
        <dsp:cNvSpPr/>
      </dsp:nvSpPr>
      <dsp:spPr>
        <a:xfrm>
          <a:off x="1555518" y="477200"/>
          <a:ext cx="3629543" cy="311103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Kievit Offc" panose="020B0504030101020102"/>
            </a:rPr>
            <a:t>Post 9/11 GI Bill</a:t>
          </a:r>
          <a:r>
            <a:rPr lang="en-US" sz="2100" b="1" kern="1200" dirty="0">
              <a:latin typeface="Kievit Offc" panose="020B0504030101020102"/>
            </a:rPr>
            <a:t>® </a:t>
          </a:r>
          <a:r>
            <a:rPr lang="en-US" sz="2100" kern="1200" dirty="0">
              <a:latin typeface="Kievit Offc" panose="020B0504030101020102"/>
            </a:rPr>
            <a:t>-Undergraduate Rate of Pursuit </a:t>
          </a:r>
        </a:p>
      </dsp:txBody>
      <dsp:txXfrm>
        <a:off x="1555518" y="477200"/>
        <a:ext cx="1814771" cy="3111037"/>
      </dsp:txXfrm>
    </dsp:sp>
    <dsp:sp modelId="{B4BA5809-E83A-4B81-A299-DF5D85AFE485}">
      <dsp:nvSpPr>
        <dsp:cNvPr id="0" name=""/>
        <dsp:cNvSpPr/>
      </dsp:nvSpPr>
      <dsp:spPr>
        <a:xfrm>
          <a:off x="3370290" y="477200"/>
          <a:ext cx="1814771" cy="311103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114300" lvl="1" indent="-114300" algn="l" defTabSz="666750">
            <a:lnSpc>
              <a:spcPct val="90000"/>
            </a:lnSpc>
            <a:spcBef>
              <a:spcPct val="0"/>
            </a:spcBef>
            <a:spcAft>
              <a:spcPct val="15000"/>
            </a:spcAft>
            <a:buFontTx/>
            <a:buNone/>
          </a:pPr>
          <a:r>
            <a:rPr lang="en-US" sz="1500" kern="1200" dirty="0">
              <a:solidFill>
                <a:srgbClr val="000000"/>
              </a:solidFill>
              <a:latin typeface="Kievit Offc" panose="020B0504030101020102"/>
            </a:rPr>
            <a:t>12+ credits = 100%</a:t>
          </a:r>
        </a:p>
        <a:p>
          <a:pPr marL="114300" lvl="1" indent="-114300" algn="l" defTabSz="666750">
            <a:lnSpc>
              <a:spcPct val="90000"/>
            </a:lnSpc>
            <a:spcBef>
              <a:spcPct val="0"/>
            </a:spcBef>
            <a:spcAft>
              <a:spcPct val="15000"/>
            </a:spcAft>
            <a:buFontTx/>
            <a:buNone/>
          </a:pPr>
          <a:r>
            <a:rPr lang="en-US" sz="1500" kern="1200" dirty="0">
              <a:solidFill>
                <a:srgbClr val="000000"/>
              </a:solidFill>
              <a:latin typeface="Kievit Offc" panose="020B0504030101020102"/>
            </a:rPr>
            <a:t>11 credits = 90%</a:t>
          </a:r>
        </a:p>
        <a:p>
          <a:pPr marL="114300" lvl="1" indent="-114300" algn="l" defTabSz="666750">
            <a:lnSpc>
              <a:spcPct val="90000"/>
            </a:lnSpc>
            <a:spcBef>
              <a:spcPct val="0"/>
            </a:spcBef>
            <a:spcAft>
              <a:spcPct val="15000"/>
            </a:spcAft>
            <a:buFontTx/>
            <a:buNone/>
          </a:pPr>
          <a:r>
            <a:rPr lang="en-US" sz="1500" kern="1200" dirty="0">
              <a:solidFill>
                <a:srgbClr val="000000"/>
              </a:solidFill>
              <a:latin typeface="Kievit Offc" panose="020B0504030101020102"/>
            </a:rPr>
            <a:t>10 credits = 80%</a:t>
          </a:r>
        </a:p>
        <a:p>
          <a:pPr marL="114300" lvl="1" indent="-114300" algn="l" defTabSz="666750">
            <a:lnSpc>
              <a:spcPct val="90000"/>
            </a:lnSpc>
            <a:spcBef>
              <a:spcPct val="0"/>
            </a:spcBef>
            <a:spcAft>
              <a:spcPct val="15000"/>
            </a:spcAft>
            <a:buFontTx/>
            <a:buNone/>
          </a:pPr>
          <a:r>
            <a:rPr lang="en-US" sz="1500" kern="1200" dirty="0">
              <a:solidFill>
                <a:srgbClr val="000000"/>
              </a:solidFill>
              <a:latin typeface="Kievit Offc" panose="020B0504030101020102"/>
            </a:rPr>
            <a:t>9 credits = 80%</a:t>
          </a:r>
        </a:p>
        <a:p>
          <a:pPr marL="114300" lvl="1" indent="-114300" algn="l" defTabSz="666750">
            <a:lnSpc>
              <a:spcPct val="90000"/>
            </a:lnSpc>
            <a:spcBef>
              <a:spcPct val="0"/>
            </a:spcBef>
            <a:spcAft>
              <a:spcPct val="15000"/>
            </a:spcAft>
            <a:buFontTx/>
            <a:buNone/>
          </a:pPr>
          <a:r>
            <a:rPr lang="en-US" sz="1500" kern="1200" dirty="0">
              <a:solidFill>
                <a:srgbClr val="000000"/>
              </a:solidFill>
              <a:latin typeface="Kievit Offc" panose="020B0504030101020102"/>
            </a:rPr>
            <a:t>8 credits = 70%</a:t>
          </a:r>
        </a:p>
        <a:p>
          <a:pPr marL="114300" lvl="1" indent="-114300" algn="l" defTabSz="666750">
            <a:lnSpc>
              <a:spcPct val="90000"/>
            </a:lnSpc>
            <a:spcBef>
              <a:spcPct val="0"/>
            </a:spcBef>
            <a:spcAft>
              <a:spcPct val="15000"/>
            </a:spcAft>
            <a:buFontTx/>
            <a:buNone/>
          </a:pPr>
          <a:r>
            <a:rPr lang="en-US" sz="1500" kern="1200" dirty="0">
              <a:solidFill>
                <a:srgbClr val="000000"/>
              </a:solidFill>
              <a:latin typeface="Kievit Offc" panose="020B0504030101020102"/>
            </a:rPr>
            <a:t>7 credits = 60%</a:t>
          </a:r>
        </a:p>
        <a:p>
          <a:pPr marL="114300" lvl="1" indent="-114300" algn="l" defTabSz="666750">
            <a:lnSpc>
              <a:spcPct val="90000"/>
            </a:lnSpc>
            <a:spcBef>
              <a:spcPct val="0"/>
            </a:spcBef>
            <a:spcAft>
              <a:spcPct val="15000"/>
            </a:spcAft>
            <a:buFontTx/>
            <a:buNone/>
          </a:pPr>
          <a:r>
            <a:rPr lang="en-US" sz="1500" kern="1200" dirty="0">
              <a:solidFill>
                <a:srgbClr val="000000"/>
              </a:solidFill>
              <a:latin typeface="Kievit Offc" panose="020B0504030101020102"/>
            </a:rPr>
            <a:t>6 credits = 50%</a:t>
          </a:r>
        </a:p>
        <a:p>
          <a:pPr marL="114300" lvl="1" indent="-114300" algn="l" defTabSz="666750">
            <a:lnSpc>
              <a:spcPct val="90000"/>
            </a:lnSpc>
            <a:spcBef>
              <a:spcPct val="0"/>
            </a:spcBef>
            <a:spcAft>
              <a:spcPct val="15000"/>
            </a:spcAft>
            <a:buFontTx/>
            <a:buNone/>
          </a:pPr>
          <a:r>
            <a:rPr lang="en-US" sz="1500" kern="1200" dirty="0">
              <a:solidFill>
                <a:srgbClr val="000000"/>
              </a:solidFill>
              <a:latin typeface="Kievit Offc" panose="020B0504030101020102"/>
            </a:rPr>
            <a:t>5 credits = 40%</a:t>
          </a:r>
        </a:p>
        <a:p>
          <a:pPr marL="114300" lvl="1" indent="-114300" algn="l" defTabSz="666750">
            <a:lnSpc>
              <a:spcPct val="90000"/>
            </a:lnSpc>
            <a:spcBef>
              <a:spcPct val="0"/>
            </a:spcBef>
            <a:spcAft>
              <a:spcPct val="15000"/>
            </a:spcAft>
            <a:buFontTx/>
            <a:buNone/>
          </a:pPr>
          <a:r>
            <a:rPr lang="en-US" sz="1500" kern="1200" dirty="0">
              <a:solidFill>
                <a:srgbClr val="000000"/>
              </a:solidFill>
              <a:latin typeface="Kievit Offc" panose="020B0504030101020102"/>
            </a:rPr>
            <a:t>4 credits = 30%</a:t>
          </a:r>
        </a:p>
        <a:p>
          <a:pPr marL="114300" lvl="1" indent="-114300" algn="l" defTabSz="666750">
            <a:lnSpc>
              <a:spcPct val="90000"/>
            </a:lnSpc>
            <a:spcBef>
              <a:spcPct val="0"/>
            </a:spcBef>
            <a:spcAft>
              <a:spcPct val="15000"/>
            </a:spcAft>
            <a:buFontTx/>
            <a:buNone/>
          </a:pPr>
          <a:r>
            <a:rPr lang="en-US" sz="1500" kern="1200" dirty="0">
              <a:solidFill>
                <a:srgbClr val="000000"/>
              </a:solidFill>
              <a:latin typeface="Kievit Offc" panose="020B0504030101020102"/>
            </a:rPr>
            <a:t>3 credits = 30%</a:t>
          </a:r>
        </a:p>
        <a:p>
          <a:pPr marL="114300" lvl="1" indent="-114300" algn="l" defTabSz="666750">
            <a:lnSpc>
              <a:spcPct val="90000"/>
            </a:lnSpc>
            <a:spcBef>
              <a:spcPct val="0"/>
            </a:spcBef>
            <a:spcAft>
              <a:spcPct val="15000"/>
            </a:spcAft>
            <a:buFontTx/>
            <a:buNone/>
          </a:pPr>
          <a:r>
            <a:rPr lang="en-US" sz="1500" kern="1200" dirty="0">
              <a:solidFill>
                <a:srgbClr val="000000"/>
              </a:solidFill>
              <a:latin typeface="Kievit Offc" panose="020B0504030101020102"/>
            </a:rPr>
            <a:t>2 credits = 20%</a:t>
          </a:r>
        </a:p>
        <a:p>
          <a:pPr marL="114300" lvl="1" indent="-114300" algn="l" defTabSz="666750">
            <a:lnSpc>
              <a:spcPct val="90000"/>
            </a:lnSpc>
            <a:spcBef>
              <a:spcPct val="0"/>
            </a:spcBef>
            <a:spcAft>
              <a:spcPct val="15000"/>
            </a:spcAft>
            <a:buFontTx/>
            <a:buNone/>
          </a:pPr>
          <a:r>
            <a:rPr lang="en-US" sz="1500" kern="1200" dirty="0">
              <a:solidFill>
                <a:srgbClr val="000000"/>
              </a:solidFill>
              <a:latin typeface="Kievit Offc" panose="020B0504030101020102"/>
            </a:rPr>
            <a:t>1 credit = 10%</a:t>
          </a:r>
        </a:p>
      </dsp:txBody>
      <dsp:txXfrm>
        <a:off x="3370290" y="477200"/>
        <a:ext cx="1814771" cy="31110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E5D0C4-0FE7-41F9-9ED7-29057E2F0A7F}">
      <dsp:nvSpPr>
        <dsp:cNvPr id="0" name=""/>
        <dsp:cNvSpPr/>
      </dsp:nvSpPr>
      <dsp:spPr>
        <a:xfrm>
          <a:off x="0" y="0"/>
          <a:ext cx="3126203" cy="3126203"/>
        </a:xfrm>
        <a:prstGeom prst="stripedRightArrow">
          <a:avLst/>
        </a:prstGeom>
        <a:solidFill>
          <a:srgbClr val="DC440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B4C4E3-6DE0-488E-9FB3-94EF2B53D17C}">
      <dsp:nvSpPr>
        <dsp:cNvPr id="0" name=""/>
        <dsp:cNvSpPr/>
      </dsp:nvSpPr>
      <dsp:spPr>
        <a:xfrm>
          <a:off x="1563101" y="0"/>
          <a:ext cx="3936239" cy="312620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100000"/>
            </a:lnSpc>
            <a:spcBef>
              <a:spcPct val="0"/>
            </a:spcBef>
            <a:spcAft>
              <a:spcPts val="0"/>
            </a:spcAft>
            <a:buNone/>
          </a:pPr>
          <a:r>
            <a:rPr lang="en-US" sz="2200" kern="1200" dirty="0">
              <a:latin typeface="Kievit Offc" panose="020B0504030101020102"/>
            </a:rPr>
            <a:t>MGIB &amp; DEA </a:t>
          </a:r>
        </a:p>
        <a:p>
          <a:pPr marL="0" lvl="0" indent="0" algn="ctr" defTabSz="977900">
            <a:lnSpc>
              <a:spcPct val="100000"/>
            </a:lnSpc>
            <a:spcBef>
              <a:spcPct val="0"/>
            </a:spcBef>
            <a:spcAft>
              <a:spcPts val="0"/>
            </a:spcAft>
            <a:buNone/>
          </a:pPr>
          <a:r>
            <a:rPr lang="en-US" sz="2200" kern="1200" dirty="0">
              <a:latin typeface="Kievit Offc" panose="020B0504030101020102"/>
            </a:rPr>
            <a:t>- Undergraduate Training Time</a:t>
          </a:r>
        </a:p>
      </dsp:txBody>
      <dsp:txXfrm>
        <a:off x="1563101" y="0"/>
        <a:ext cx="1968119" cy="3126203"/>
      </dsp:txXfrm>
    </dsp:sp>
    <dsp:sp modelId="{D2E119FB-DD93-492A-9492-1D26DDAF0D9D}">
      <dsp:nvSpPr>
        <dsp:cNvPr id="0" name=""/>
        <dsp:cNvSpPr/>
      </dsp:nvSpPr>
      <dsp:spPr>
        <a:xfrm>
          <a:off x="3531221" y="0"/>
          <a:ext cx="1968119" cy="312620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FontTx/>
            <a:buNone/>
          </a:pPr>
          <a:r>
            <a:rPr lang="en-US" sz="1600" kern="1200" dirty="0">
              <a:solidFill>
                <a:srgbClr val="000000"/>
              </a:solidFill>
              <a:latin typeface="Kievit Offc" panose="020B0504030101020102"/>
            </a:rPr>
            <a:t>12+ credits = full time</a:t>
          </a:r>
        </a:p>
        <a:p>
          <a:pPr marL="171450" lvl="1" indent="-171450" algn="l" defTabSz="711200">
            <a:lnSpc>
              <a:spcPct val="90000"/>
            </a:lnSpc>
            <a:spcBef>
              <a:spcPct val="0"/>
            </a:spcBef>
            <a:spcAft>
              <a:spcPct val="15000"/>
            </a:spcAft>
            <a:buFontTx/>
            <a:buNone/>
          </a:pPr>
          <a:r>
            <a:rPr lang="en-US" sz="1600" kern="1200" dirty="0">
              <a:solidFill>
                <a:srgbClr val="000000"/>
              </a:solidFill>
              <a:latin typeface="Kievit Offc" panose="020B0504030101020102"/>
            </a:rPr>
            <a:t>9-11 credits = ¾ time</a:t>
          </a:r>
        </a:p>
        <a:p>
          <a:pPr marL="171450" lvl="1" indent="-171450" algn="l" defTabSz="711200">
            <a:lnSpc>
              <a:spcPct val="90000"/>
            </a:lnSpc>
            <a:spcBef>
              <a:spcPct val="0"/>
            </a:spcBef>
            <a:spcAft>
              <a:spcPct val="15000"/>
            </a:spcAft>
            <a:buFontTx/>
            <a:buNone/>
          </a:pPr>
          <a:r>
            <a:rPr lang="en-US" sz="1600" kern="1200" dirty="0">
              <a:solidFill>
                <a:srgbClr val="000000"/>
              </a:solidFill>
              <a:latin typeface="Kievit Offc" panose="020B0504030101020102"/>
            </a:rPr>
            <a:t>6-8 credits = ½ time</a:t>
          </a:r>
        </a:p>
        <a:p>
          <a:pPr marL="171450" lvl="1" indent="-171450" algn="l" defTabSz="711200">
            <a:lnSpc>
              <a:spcPct val="90000"/>
            </a:lnSpc>
            <a:spcBef>
              <a:spcPct val="0"/>
            </a:spcBef>
            <a:spcAft>
              <a:spcPct val="15000"/>
            </a:spcAft>
            <a:buFontTx/>
            <a:buNone/>
          </a:pPr>
          <a:r>
            <a:rPr lang="en-US" sz="1600" kern="1200" dirty="0">
              <a:solidFill>
                <a:srgbClr val="000000"/>
              </a:solidFill>
              <a:latin typeface="Kievit Offc" panose="020B0504030101020102"/>
            </a:rPr>
            <a:t>4-5 credits = less than ½ time*</a:t>
          </a:r>
        </a:p>
        <a:p>
          <a:pPr marL="171450" lvl="1" indent="-171450" algn="l" defTabSz="711200">
            <a:lnSpc>
              <a:spcPct val="90000"/>
            </a:lnSpc>
            <a:spcBef>
              <a:spcPct val="0"/>
            </a:spcBef>
            <a:spcAft>
              <a:spcPct val="15000"/>
            </a:spcAft>
            <a:buFontTx/>
            <a:buNone/>
          </a:pPr>
          <a:r>
            <a:rPr lang="en-US" sz="1600" kern="1200" dirty="0">
              <a:solidFill>
                <a:srgbClr val="000000"/>
              </a:solidFill>
              <a:latin typeface="Kievit Offc" panose="020B0504030101020102"/>
            </a:rPr>
            <a:t>1-3 credits = ¼ time</a:t>
          </a:r>
        </a:p>
        <a:p>
          <a:pPr marL="171450" lvl="1" indent="-171450" algn="l" defTabSz="711200">
            <a:lnSpc>
              <a:spcPct val="90000"/>
            </a:lnSpc>
            <a:spcBef>
              <a:spcPct val="0"/>
            </a:spcBef>
            <a:spcAft>
              <a:spcPct val="15000"/>
            </a:spcAft>
            <a:buChar char="•"/>
          </a:pPr>
          <a:endParaRPr lang="en-US" sz="1600" kern="1200" dirty="0">
            <a:solidFill>
              <a:srgbClr val="000000"/>
            </a:solidFill>
            <a:latin typeface="Kievit Offc" panose="020B0504030101020102"/>
          </a:endParaRPr>
        </a:p>
        <a:p>
          <a:pPr marL="171450" lvl="1" indent="-171450" algn="l" defTabSz="711200">
            <a:lnSpc>
              <a:spcPct val="90000"/>
            </a:lnSpc>
            <a:spcBef>
              <a:spcPct val="0"/>
            </a:spcBef>
            <a:spcAft>
              <a:spcPct val="15000"/>
            </a:spcAft>
            <a:buFont typeface="Wingdings" panose="05000000000000000000" pitchFamily="2" charset="2"/>
            <a:buNone/>
          </a:pPr>
          <a:r>
            <a:rPr lang="en-US" sz="1600" kern="1200" dirty="0">
              <a:solidFill>
                <a:srgbClr val="000000"/>
              </a:solidFill>
              <a:latin typeface="Kievit Offc" panose="020B0504030101020102"/>
            </a:rPr>
            <a:t>* MGIB-AD and DEA are charged ¼ time rate when enrolled less than half-time</a:t>
          </a:r>
        </a:p>
      </dsp:txBody>
      <dsp:txXfrm>
        <a:off x="3531221" y="0"/>
        <a:ext cx="1968119" cy="31262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305C4F-2E6A-47DD-87D3-2D40842640F9}">
      <dsp:nvSpPr>
        <dsp:cNvPr id="0" name=""/>
        <dsp:cNvSpPr/>
      </dsp:nvSpPr>
      <dsp:spPr>
        <a:xfrm>
          <a:off x="0" y="0"/>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DF64B5-A364-49C4-8D75-628F8CCDD27D}">
      <dsp:nvSpPr>
        <dsp:cNvPr id="0" name=""/>
        <dsp:cNvSpPr/>
      </dsp:nvSpPr>
      <dsp:spPr>
        <a:xfrm>
          <a:off x="0" y="0"/>
          <a:ext cx="6172199" cy="609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Kievit Offc" panose="020B0504030101020102"/>
            </a:rPr>
            <a:t>STUDENT NAME: BENNY </a:t>
          </a:r>
        </a:p>
      </dsp:txBody>
      <dsp:txXfrm>
        <a:off x="0" y="0"/>
        <a:ext cx="6172199" cy="609203"/>
      </dsp:txXfrm>
    </dsp:sp>
    <dsp:sp modelId="{B0154827-B604-43EE-8A02-DFFC55B81476}">
      <dsp:nvSpPr>
        <dsp:cNvPr id="0" name=""/>
        <dsp:cNvSpPr/>
      </dsp:nvSpPr>
      <dsp:spPr>
        <a:xfrm>
          <a:off x="0" y="609203"/>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B425E2-B049-4678-B05B-11B2BA549656}">
      <dsp:nvSpPr>
        <dsp:cNvPr id="0" name=""/>
        <dsp:cNvSpPr/>
      </dsp:nvSpPr>
      <dsp:spPr>
        <a:xfrm>
          <a:off x="0" y="609203"/>
          <a:ext cx="6172199" cy="609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Kievit Offc" panose="020B0504030101020102"/>
            </a:rPr>
            <a:t>TYPE OF TRAINING: UNDERGRAD </a:t>
          </a:r>
        </a:p>
      </dsp:txBody>
      <dsp:txXfrm>
        <a:off x="0" y="609203"/>
        <a:ext cx="6172199" cy="609203"/>
      </dsp:txXfrm>
    </dsp:sp>
    <dsp:sp modelId="{6F2C7B20-8E5B-45FF-AC98-C4B726A8FAF4}">
      <dsp:nvSpPr>
        <dsp:cNvPr id="0" name=""/>
        <dsp:cNvSpPr/>
      </dsp:nvSpPr>
      <dsp:spPr>
        <a:xfrm>
          <a:off x="0" y="1218406"/>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BA4AF8-AD16-4F85-A2E8-9EB01B804814}">
      <dsp:nvSpPr>
        <dsp:cNvPr id="0" name=""/>
        <dsp:cNvSpPr/>
      </dsp:nvSpPr>
      <dsp:spPr>
        <a:xfrm>
          <a:off x="0" y="1218406"/>
          <a:ext cx="6172199" cy="609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Kievit Offc" panose="020B0504030101020102"/>
            </a:rPr>
            <a:t>PROGRAM NAME: FORESTRY</a:t>
          </a:r>
        </a:p>
      </dsp:txBody>
      <dsp:txXfrm>
        <a:off x="0" y="1218406"/>
        <a:ext cx="6172199" cy="609203"/>
      </dsp:txXfrm>
    </dsp:sp>
    <dsp:sp modelId="{3116AB4B-A79D-462D-8F4A-1848320C41EA}">
      <dsp:nvSpPr>
        <dsp:cNvPr id="0" name=""/>
        <dsp:cNvSpPr/>
      </dsp:nvSpPr>
      <dsp:spPr>
        <a:xfrm>
          <a:off x="0" y="1827609"/>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2071A1-C998-458E-B84C-A1249A99E1F4}">
      <dsp:nvSpPr>
        <dsp:cNvPr id="0" name=""/>
        <dsp:cNvSpPr/>
      </dsp:nvSpPr>
      <dsp:spPr>
        <a:xfrm>
          <a:off x="0" y="1827609"/>
          <a:ext cx="6172199" cy="609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Kievit Offc" panose="020B0504030101020102"/>
            </a:rPr>
            <a:t>BEGIN DATE: 2025-09-24</a:t>
          </a:r>
        </a:p>
      </dsp:txBody>
      <dsp:txXfrm>
        <a:off x="0" y="1827609"/>
        <a:ext cx="6172199" cy="609203"/>
      </dsp:txXfrm>
    </dsp:sp>
    <dsp:sp modelId="{FDECEE67-188C-4349-A83F-DB5B389166B0}">
      <dsp:nvSpPr>
        <dsp:cNvPr id="0" name=""/>
        <dsp:cNvSpPr/>
      </dsp:nvSpPr>
      <dsp:spPr>
        <a:xfrm>
          <a:off x="0" y="2436812"/>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2BC825-184D-4A83-807E-115065B7CF0D}">
      <dsp:nvSpPr>
        <dsp:cNvPr id="0" name=""/>
        <dsp:cNvSpPr/>
      </dsp:nvSpPr>
      <dsp:spPr>
        <a:xfrm>
          <a:off x="0" y="2436812"/>
          <a:ext cx="6172199" cy="609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Kievit Offc" panose="020B0504030101020102"/>
            </a:rPr>
            <a:t>END DATE: 2025-12-12</a:t>
          </a:r>
        </a:p>
      </dsp:txBody>
      <dsp:txXfrm>
        <a:off x="0" y="2436812"/>
        <a:ext cx="6172199" cy="609203"/>
      </dsp:txXfrm>
    </dsp:sp>
    <dsp:sp modelId="{97FCDCA4-6B05-48FA-B386-B13D9A589136}">
      <dsp:nvSpPr>
        <dsp:cNvPr id="0" name=""/>
        <dsp:cNvSpPr/>
      </dsp:nvSpPr>
      <dsp:spPr>
        <a:xfrm>
          <a:off x="0" y="3046015"/>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6BB028-CFA1-443D-A7A6-56AE85607F40}">
      <dsp:nvSpPr>
        <dsp:cNvPr id="0" name=""/>
        <dsp:cNvSpPr/>
      </dsp:nvSpPr>
      <dsp:spPr>
        <a:xfrm>
          <a:off x="0" y="3046015"/>
          <a:ext cx="6172199" cy="609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Kievit Offc" panose="020B0504030101020102"/>
            </a:rPr>
            <a:t>RESIDENT HOURS: 15.0</a:t>
          </a:r>
        </a:p>
      </dsp:txBody>
      <dsp:txXfrm>
        <a:off x="0" y="3046015"/>
        <a:ext cx="6172199" cy="609203"/>
      </dsp:txXfrm>
    </dsp:sp>
    <dsp:sp modelId="{4809BE81-F6DF-4FE8-B5D6-A5F7FB8B8805}">
      <dsp:nvSpPr>
        <dsp:cNvPr id="0" name=""/>
        <dsp:cNvSpPr/>
      </dsp:nvSpPr>
      <dsp:spPr>
        <a:xfrm>
          <a:off x="0" y="3655218"/>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4C264F-8329-45D8-8046-9D6D0C81C101}">
      <dsp:nvSpPr>
        <dsp:cNvPr id="0" name=""/>
        <dsp:cNvSpPr/>
      </dsp:nvSpPr>
      <dsp:spPr>
        <a:xfrm>
          <a:off x="0" y="3655218"/>
          <a:ext cx="6172199" cy="609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Kievit Offc" panose="020B0504030101020102"/>
            </a:rPr>
            <a:t>ONLINE HOURS: 0</a:t>
          </a:r>
        </a:p>
      </dsp:txBody>
      <dsp:txXfrm>
        <a:off x="0" y="3655218"/>
        <a:ext cx="6172199" cy="609203"/>
      </dsp:txXfrm>
    </dsp:sp>
    <dsp:sp modelId="{FB523AD6-5BAC-4913-A059-352065B8A0F1}">
      <dsp:nvSpPr>
        <dsp:cNvPr id="0" name=""/>
        <dsp:cNvSpPr/>
      </dsp:nvSpPr>
      <dsp:spPr>
        <a:xfrm>
          <a:off x="0" y="4264421"/>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EF9C15-4792-48B5-9E3E-7B8C4705ED00}">
      <dsp:nvSpPr>
        <dsp:cNvPr id="0" name=""/>
        <dsp:cNvSpPr/>
      </dsp:nvSpPr>
      <dsp:spPr>
        <a:xfrm>
          <a:off x="0" y="4264421"/>
          <a:ext cx="6172199" cy="609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Kievit Offc" panose="020B0504030101020102"/>
            </a:rPr>
            <a:t>*TUITION &amp; FEES (POST 9/11): $5083.88</a:t>
          </a:r>
        </a:p>
      </dsp:txBody>
      <dsp:txXfrm>
        <a:off x="0" y="4264421"/>
        <a:ext cx="6172199" cy="6092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7DBB6B-586B-43C6-9038-E31400D6AE29}">
      <dsp:nvSpPr>
        <dsp:cNvPr id="0" name=""/>
        <dsp:cNvSpPr/>
      </dsp:nvSpPr>
      <dsp:spPr>
        <a:xfrm>
          <a:off x="0" y="1805"/>
          <a:ext cx="10515600" cy="91531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1F532A-3E41-4272-9527-4904C67382AF}">
      <dsp:nvSpPr>
        <dsp:cNvPr id="0" name=""/>
        <dsp:cNvSpPr/>
      </dsp:nvSpPr>
      <dsp:spPr>
        <a:xfrm>
          <a:off x="276881" y="207750"/>
          <a:ext cx="503420" cy="50342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DD3427-60CC-480B-B0E4-1DB9FD3E119F}">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baseline="0" dirty="0">
              <a:latin typeface="Kievit Offc" panose="020B0504030101020102"/>
            </a:rPr>
            <a:t>We will send you an email if you are registered in a course that is not able to be certified after we’ve confirmed with your academic advisor.</a:t>
          </a:r>
          <a:endParaRPr lang="en-US" sz="2200" kern="1200" dirty="0">
            <a:latin typeface="Kievit Offc" panose="020B0504030101020102"/>
          </a:endParaRPr>
        </a:p>
      </dsp:txBody>
      <dsp:txXfrm>
        <a:off x="1057183" y="1805"/>
        <a:ext cx="9458416" cy="915310"/>
      </dsp:txXfrm>
    </dsp:sp>
    <dsp:sp modelId="{F4A282A8-F563-4BF2-894C-C17295C3F043}">
      <dsp:nvSpPr>
        <dsp:cNvPr id="0" name=""/>
        <dsp:cNvSpPr/>
      </dsp:nvSpPr>
      <dsp:spPr>
        <a:xfrm>
          <a:off x="0" y="1145944"/>
          <a:ext cx="10515600" cy="91531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263ED5-EAF0-4CC2-9DD4-00AF22714C14}">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78D7B3B-6019-4216-9461-9BFC70CCFDF5}">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33450">
            <a:lnSpc>
              <a:spcPct val="100000"/>
            </a:lnSpc>
            <a:spcBef>
              <a:spcPct val="0"/>
            </a:spcBef>
            <a:spcAft>
              <a:spcPct val="35000"/>
            </a:spcAft>
            <a:buNone/>
          </a:pPr>
          <a:r>
            <a:rPr lang="en-US" sz="2100" kern="1200" baseline="0" dirty="0">
              <a:latin typeface="Kievit Offc" panose="020B0504030101020102"/>
            </a:rPr>
            <a:t>If you are enrolled in the University Exploratory Studies Program, only the courses that satisfy the Baccalaureate Core or Core Ed can be certified </a:t>
          </a:r>
          <a:r>
            <a:rPr lang="en-US" sz="1600" i="1" kern="1200" baseline="0" dirty="0">
              <a:solidFill>
                <a:schemeClr val="tx2"/>
              </a:solidFill>
              <a:latin typeface="Kievit Offc" panose="020B0504030101020102"/>
            </a:rPr>
            <a:t>(limited exceptions can apply).</a:t>
          </a:r>
          <a:endParaRPr lang="en-US" sz="1600" i="1" kern="1200" dirty="0">
            <a:solidFill>
              <a:schemeClr val="tx2"/>
            </a:solidFill>
            <a:latin typeface="Kievit Offc" panose="020B0504030101020102"/>
          </a:endParaRPr>
        </a:p>
      </dsp:txBody>
      <dsp:txXfrm>
        <a:off x="1057183" y="1145944"/>
        <a:ext cx="9458416" cy="915310"/>
      </dsp:txXfrm>
    </dsp:sp>
    <dsp:sp modelId="{3E01E044-F5CC-4AB4-9F58-D273F4F304A9}">
      <dsp:nvSpPr>
        <dsp:cNvPr id="0" name=""/>
        <dsp:cNvSpPr/>
      </dsp:nvSpPr>
      <dsp:spPr>
        <a:xfrm>
          <a:off x="0" y="2290082"/>
          <a:ext cx="10515600" cy="91531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ED30FE-BF49-4957-A383-AFE97B09B906}">
      <dsp:nvSpPr>
        <dsp:cNvPr id="0" name=""/>
        <dsp:cNvSpPr/>
      </dsp:nvSpPr>
      <dsp:spPr>
        <a:xfrm>
          <a:off x="276881" y="2496027"/>
          <a:ext cx="503420" cy="50342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F5C56D-456D-4093-B31B-BD25669F04BA}">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dirty="0">
              <a:latin typeface="Kievit Offc" panose="020B0504030101020102"/>
            </a:rPr>
            <a:t>If you remain enrolled in courses that do not satisfy a requirement of your degree, you will not receive VA benefits for those courses.</a:t>
          </a:r>
        </a:p>
      </dsp:txBody>
      <dsp:txXfrm>
        <a:off x="1057183" y="2290082"/>
        <a:ext cx="9458416" cy="915310"/>
      </dsp:txXfrm>
    </dsp:sp>
    <dsp:sp modelId="{448A7FB7-F612-49C9-AE7D-6E416EB18734}">
      <dsp:nvSpPr>
        <dsp:cNvPr id="0" name=""/>
        <dsp:cNvSpPr/>
      </dsp:nvSpPr>
      <dsp:spPr>
        <a:xfrm>
          <a:off x="0" y="3434221"/>
          <a:ext cx="10515600" cy="91531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F46F74-BAF1-4887-B7E4-7D5D12A85B82}">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2DCC94-DBE8-45C5-A1B6-58F885F1AD7B}">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baseline="0" dirty="0">
              <a:latin typeface="Kievit Offc" panose="020B0504030101020102"/>
            </a:rPr>
            <a:t>It’s important to understand that a course that is not certified to the VA does not count towards your enrollment level for VA benefits! </a:t>
          </a:r>
          <a:endParaRPr lang="en-US" sz="2200" kern="1200" dirty="0">
            <a:latin typeface="Kievit Offc" panose="020B0504030101020102"/>
          </a:endParaRPr>
        </a:p>
      </dsp:txBody>
      <dsp:txXfrm>
        <a:off x="1057183" y="3434221"/>
        <a:ext cx="9458416" cy="9153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741A23-D109-4FC1-ABC2-C26737286216}">
      <dsp:nvSpPr>
        <dsp:cNvPr id="0" name=""/>
        <dsp:cNvSpPr/>
      </dsp:nvSpPr>
      <dsp:spPr>
        <a:xfrm>
          <a:off x="0" y="0"/>
          <a:ext cx="10515600" cy="88670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938E8F-2627-4EF4-B406-8BA820B58C26}">
      <dsp:nvSpPr>
        <dsp:cNvPr id="0" name=""/>
        <dsp:cNvSpPr/>
      </dsp:nvSpPr>
      <dsp:spPr>
        <a:xfrm>
          <a:off x="268228" y="203438"/>
          <a:ext cx="488165" cy="48768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F8B1D2-3184-4A9F-8B52-761574E8E173}">
      <dsp:nvSpPr>
        <dsp:cNvPr id="0" name=""/>
        <dsp:cNvSpPr/>
      </dsp:nvSpPr>
      <dsp:spPr>
        <a:xfrm>
          <a:off x="1024623" y="3928"/>
          <a:ext cx="9475196" cy="91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6" tIns="96776" rIns="96776" bIns="96776"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Kievit Offc" panose="020B0504030101020102"/>
            </a:rPr>
            <a:t>Course withdrawals and “U” grades lead to overpayments</a:t>
          </a:r>
        </a:p>
      </dsp:txBody>
      <dsp:txXfrm>
        <a:off x="1024623" y="3928"/>
        <a:ext cx="9475196" cy="914416"/>
      </dsp:txXfrm>
    </dsp:sp>
    <dsp:sp modelId="{E200A7DD-AEDA-48F7-95B3-48C63FB09F0D}">
      <dsp:nvSpPr>
        <dsp:cNvPr id="0" name=""/>
        <dsp:cNvSpPr/>
      </dsp:nvSpPr>
      <dsp:spPr>
        <a:xfrm>
          <a:off x="0" y="1146737"/>
          <a:ext cx="10515600" cy="88670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7EFA51-89D8-40EF-8D2E-9165462B69B7}">
      <dsp:nvSpPr>
        <dsp:cNvPr id="0" name=""/>
        <dsp:cNvSpPr/>
      </dsp:nvSpPr>
      <dsp:spPr>
        <a:xfrm>
          <a:off x="268228" y="1346459"/>
          <a:ext cx="488165" cy="48768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0577F0-C230-4CEB-9924-218FB202D234}">
      <dsp:nvSpPr>
        <dsp:cNvPr id="0" name=""/>
        <dsp:cNvSpPr/>
      </dsp:nvSpPr>
      <dsp:spPr>
        <a:xfrm>
          <a:off x="1024623" y="1146949"/>
          <a:ext cx="9475196" cy="91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6" tIns="96776" rIns="96776" bIns="96776"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Kievit Offc" panose="020B0504030101020102"/>
            </a:rPr>
            <a:t>A course is considered withdrawn if it is dropped after the last day to drop a class with a 100% refund</a:t>
          </a:r>
          <a:endParaRPr lang="en-US" sz="1500" kern="1200" dirty="0">
            <a:latin typeface="Kievit Offc" panose="020B0504030101020102"/>
          </a:endParaRPr>
        </a:p>
      </dsp:txBody>
      <dsp:txXfrm>
        <a:off x="1024623" y="1146949"/>
        <a:ext cx="9475196" cy="914416"/>
      </dsp:txXfrm>
    </dsp:sp>
    <dsp:sp modelId="{BAC8273E-3DFB-4653-8E56-13E6FA1DE301}">
      <dsp:nvSpPr>
        <dsp:cNvPr id="0" name=""/>
        <dsp:cNvSpPr/>
      </dsp:nvSpPr>
      <dsp:spPr>
        <a:xfrm>
          <a:off x="0" y="2289971"/>
          <a:ext cx="10515600" cy="88670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AEFDF7-E407-40C4-9ACC-18EEDB95E549}">
      <dsp:nvSpPr>
        <dsp:cNvPr id="0" name=""/>
        <dsp:cNvSpPr/>
      </dsp:nvSpPr>
      <dsp:spPr>
        <a:xfrm>
          <a:off x="268228" y="2489480"/>
          <a:ext cx="488165" cy="48768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0BEA2D-C4BC-4652-AC2B-A9AF86BC0F96}">
      <dsp:nvSpPr>
        <dsp:cNvPr id="0" name=""/>
        <dsp:cNvSpPr/>
      </dsp:nvSpPr>
      <dsp:spPr>
        <a:xfrm>
          <a:off x="1024623" y="2289971"/>
          <a:ext cx="9475196" cy="91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6" tIns="96776" rIns="96776" bIns="96776"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Kievit Offc" panose="020B0504030101020102"/>
            </a:rPr>
            <a:t>The VA may request that you repay all tuition, housing, and book payments that you received for the course</a:t>
          </a:r>
        </a:p>
      </dsp:txBody>
      <dsp:txXfrm>
        <a:off x="1024623" y="2289971"/>
        <a:ext cx="9475196" cy="914416"/>
      </dsp:txXfrm>
    </dsp:sp>
    <dsp:sp modelId="{A293FA8E-AA38-43A7-A6C3-2C091A8BFD06}">
      <dsp:nvSpPr>
        <dsp:cNvPr id="0" name=""/>
        <dsp:cNvSpPr/>
      </dsp:nvSpPr>
      <dsp:spPr>
        <a:xfrm>
          <a:off x="0" y="3432992"/>
          <a:ext cx="10515600" cy="88670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83B3AA-2F1E-44CC-8CBE-6667A5743C46}">
      <dsp:nvSpPr>
        <dsp:cNvPr id="0" name=""/>
        <dsp:cNvSpPr/>
      </dsp:nvSpPr>
      <dsp:spPr>
        <a:xfrm>
          <a:off x="268228" y="3632501"/>
          <a:ext cx="488165" cy="48768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A4526B-BBA9-4D75-B8EE-57204CAF5FAA}">
      <dsp:nvSpPr>
        <dsp:cNvPr id="0" name=""/>
        <dsp:cNvSpPr/>
      </dsp:nvSpPr>
      <dsp:spPr>
        <a:xfrm>
          <a:off x="1024623" y="3432992"/>
          <a:ext cx="9475196" cy="91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6" tIns="96776" rIns="96776" bIns="96776" numCol="1" spcCol="1270" anchor="ctr" anchorCtr="0">
          <a:noAutofit/>
        </a:bodyPr>
        <a:lstStyle/>
        <a:p>
          <a:pPr marL="0" lvl="0" indent="0" algn="l" defTabSz="977900">
            <a:lnSpc>
              <a:spcPct val="100000"/>
            </a:lnSpc>
            <a:spcBef>
              <a:spcPct val="0"/>
            </a:spcBef>
            <a:spcAft>
              <a:spcPct val="35000"/>
            </a:spcAft>
            <a:buNone/>
          </a:pPr>
          <a:r>
            <a:rPr lang="en-US" sz="2200" kern="1200" dirty="0">
              <a:latin typeface="Kievit Offc" panose="020B0504030101020102"/>
            </a:rPr>
            <a:t>If you think you need to withdraw from a course because of extenuating circumstances, please contact our office first </a:t>
          </a:r>
        </a:p>
      </dsp:txBody>
      <dsp:txXfrm>
        <a:off x="1024623" y="3432992"/>
        <a:ext cx="9475196" cy="91441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8F81B3-B126-3419-6F65-C3B31B644DC5}"/>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04617AC9-B01C-9DBA-445A-1FF736C67740}"/>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C0A8D29-0550-4152-9C41-6E62A0477134}" type="datetimeFigureOut">
              <a:rPr lang="en-US" smtClean="0"/>
              <a:t>8/5/2025</a:t>
            </a:fld>
            <a:endParaRPr lang="en-US"/>
          </a:p>
        </p:txBody>
      </p:sp>
      <p:sp>
        <p:nvSpPr>
          <p:cNvPr id="4" name="Footer Placeholder 3">
            <a:extLst>
              <a:ext uri="{FF2B5EF4-FFF2-40B4-BE49-F238E27FC236}">
                <a16:creationId xmlns:a16="http://schemas.microsoft.com/office/drawing/2014/main" id="{C5C646E7-98FB-131D-39EC-17FBDBF604FD}"/>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26B1DC5-5EB0-D479-DB5E-85BF4ACDD491}"/>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1302A555-DDCB-4005-A170-EC00C38A349C}" type="slidenum">
              <a:rPr lang="en-US" smtClean="0"/>
              <a:t>‹#›</a:t>
            </a:fld>
            <a:endParaRPr lang="en-US"/>
          </a:p>
        </p:txBody>
      </p:sp>
    </p:spTree>
    <p:extLst>
      <p:ext uri="{BB962C8B-B14F-4D97-AF65-F5344CB8AC3E}">
        <p14:creationId xmlns:p14="http://schemas.microsoft.com/office/powerpoint/2010/main" val="8006977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38A0696-E8A4-5E47-B426-CB2DE1C28947}" type="datetimeFigureOut">
              <a:rPr lang="en-US" smtClean="0"/>
              <a:t>8/5/2025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4A39D37-EB39-9B49-85DF-DD837FDB43E8}" type="slidenum">
              <a:rPr lang="en-US" smtClean="0"/>
              <a:t>‹#›</a:t>
            </a:fld>
            <a:endParaRPr lang="en-US"/>
          </a:p>
        </p:txBody>
      </p:sp>
    </p:spTree>
    <p:extLst>
      <p:ext uri="{BB962C8B-B14F-4D97-AF65-F5344CB8AC3E}">
        <p14:creationId xmlns:p14="http://schemas.microsoft.com/office/powerpoint/2010/main" val="63214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D4A39D37-EB39-9B49-85DF-DD837FDB43E8}" type="slidenum">
              <a:rPr lang="en-US" smtClean="0"/>
              <a:t>0</a:t>
            </a:fld>
            <a:endParaRPr lang="en-US"/>
          </a:p>
        </p:txBody>
      </p:sp>
    </p:spTree>
    <p:extLst>
      <p:ext uri="{BB962C8B-B14F-4D97-AF65-F5344CB8AC3E}">
        <p14:creationId xmlns:p14="http://schemas.microsoft.com/office/powerpoint/2010/main" val="338416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Monthly benefits are paid according to the number of credits for which you’re registered.</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For all VA benefits, your enrollment level is determined according to your registration in classes on each day of the month and will be adjusted if you make registration changes.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These enrollment levels do not apply to summer term and we will send out information about summer term enrollment before summer term begins.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12</a:t>
            </a:fld>
            <a:endParaRPr lang="en-US"/>
          </a:p>
        </p:txBody>
      </p:sp>
    </p:spTree>
    <p:extLst>
      <p:ext uri="{BB962C8B-B14F-4D97-AF65-F5344CB8AC3E}">
        <p14:creationId xmlns:p14="http://schemas.microsoft.com/office/powerpoint/2010/main" val="3312487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13</a:t>
            </a:fld>
            <a:endParaRPr lang="en-US"/>
          </a:p>
        </p:txBody>
      </p:sp>
    </p:spTree>
    <p:extLst>
      <p:ext uri="{BB962C8B-B14F-4D97-AF65-F5344CB8AC3E}">
        <p14:creationId xmlns:p14="http://schemas.microsoft.com/office/powerpoint/2010/main" val="1786575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This is an example of the information included in a VA certification. Benny Beaver has been certified under Chapter 33 Post 9/11 GI Bill benefits. He is enrolled as an undergraduate and is seeking a Bachelor of Science in Log Chomping. In fall term he is enrolled in 15 on campus credits and no online credits. The total tuition and fees equal $5083.88.</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14</a:t>
            </a:fld>
            <a:endParaRPr lang="en-US"/>
          </a:p>
        </p:txBody>
      </p:sp>
    </p:spTree>
    <p:extLst>
      <p:ext uri="{BB962C8B-B14F-4D97-AF65-F5344CB8AC3E}">
        <p14:creationId xmlns:p14="http://schemas.microsoft.com/office/powerpoint/2010/main" val="2983894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The enrollment periods for the 2025-2026 academic year at OSU are shown on this slide. The first period of enrollment is from September 24th to September 30th. The monthly benefit you receive for this period will be paid to you in October and it will be prorated by the VA. The next monthly benefit you receive will be for the enrollment period of October 1st through October 31st and it will be paid in November. You will receive the full monthly benefit because you were enrolled in classes each day of October. When classes end on December 12th, you will receive a prorated payment in January because the VA does not pay benefits between terms.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15</a:t>
            </a:fld>
            <a:endParaRPr lang="en-US"/>
          </a:p>
        </p:txBody>
      </p:sp>
    </p:spTree>
    <p:extLst>
      <p:ext uri="{BB962C8B-B14F-4D97-AF65-F5344CB8AC3E}">
        <p14:creationId xmlns:p14="http://schemas.microsoft.com/office/powerpoint/2010/main" val="2893050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16</a:t>
            </a:fld>
            <a:endParaRPr lang="en-US"/>
          </a:p>
        </p:txBody>
      </p:sp>
    </p:spTree>
    <p:extLst>
      <p:ext uri="{BB962C8B-B14F-4D97-AF65-F5344CB8AC3E}">
        <p14:creationId xmlns:p14="http://schemas.microsoft.com/office/powerpoint/2010/main" val="3762170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You can and you should apply for FAFSA!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a:p>
            <a:pPr>
              <a:lnSpc>
                <a:spcPct val="107000"/>
              </a:lnSpc>
              <a:spcAft>
                <a:spcPts val="815"/>
              </a:spcAft>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Financial Aid is not deducted from tuition for Post 9/11 GI Bill benefits.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endPar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If you are expecting a refund of financial aid, you may sign-up for direct deposit through the Office of Student Accounts.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a:p>
            <a:pPr defTabSz="931774"/>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The OSU Advance of VA Funds is specific to Post 9/11 GI Bill students who receive financial aid. OSU will automatically advance the anticipated VA tuition payment if you were certified and accepted your financial aid award before the start the of the term. This is to allow disbursement of financial aid if the advance creates a credit on your student account. The advance will be reversed shortly after it is applied because it is not the actual payment from the VA.</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defTabSz="931774"/>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defTabSz="931774"/>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If you did not receive an automatic advance of VA funds, you may email us, and we’ll request a manual advance be added to your account.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defTabSz="931774"/>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17</a:t>
            </a:fld>
            <a:endParaRPr lang="en-US"/>
          </a:p>
        </p:txBody>
      </p:sp>
    </p:spTree>
    <p:extLst>
      <p:ext uri="{BB962C8B-B14F-4D97-AF65-F5344CB8AC3E}">
        <p14:creationId xmlns:p14="http://schemas.microsoft.com/office/powerpoint/2010/main" val="2929511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With Post 9/11 GI Bill benefits, the VA will pay the cost of tuition, mandatory fees and course fees according to the percentage of entitlement you were awarded. </a:t>
            </a:r>
          </a:p>
          <a:p>
            <a:pPr>
              <a:lnSpc>
                <a:spcPct val="107000"/>
              </a:lnSpc>
              <a:spcAft>
                <a:spcPts val="815"/>
              </a:spcAft>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Post 9/11 GI Bill benefits do not pay for the cost of University Housing and Dining Services. If you receive a monthly housing allowance, you can use that benefit payment as reimbursement. Additionally, Post 9/11 GI Bill benefits do not pay for parking, late registration fees, tuition or fees for courses that are not required for the degree, or Non-resident tuition.</a:t>
            </a:r>
          </a:p>
        </p:txBody>
      </p:sp>
      <p:sp>
        <p:nvSpPr>
          <p:cNvPr id="4" name="Slide Number Placeholder 3"/>
          <p:cNvSpPr>
            <a:spLocks noGrp="1"/>
          </p:cNvSpPr>
          <p:nvPr>
            <p:ph type="sldNum" sz="quarter" idx="5"/>
          </p:nvPr>
        </p:nvSpPr>
        <p:spPr/>
        <p:txBody>
          <a:bodyPr/>
          <a:lstStyle/>
          <a:p>
            <a:fld id="{D4A39D37-EB39-9B49-85DF-DD837FDB43E8}" type="slidenum">
              <a:rPr lang="en-US" smtClean="0"/>
              <a:t>18</a:t>
            </a:fld>
            <a:endParaRPr lang="en-US"/>
          </a:p>
        </p:txBody>
      </p:sp>
    </p:spTree>
    <p:extLst>
      <p:ext uri="{BB962C8B-B14F-4D97-AF65-F5344CB8AC3E}">
        <p14:creationId xmlns:p14="http://schemas.microsoft.com/office/powerpoint/2010/main" val="2991290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Courses must satisfy a requirement of your declared major, minor or option in order to be certified.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endPar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We review </a:t>
            </a:r>
            <a:r>
              <a:rPr lang="en-US" sz="18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MyDegrees</a:t>
            </a: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before we certify your enrollment to the VA. If we are unable to determine if a course is meeting a requirement of your degree after checking your </a:t>
            </a:r>
            <a:r>
              <a:rPr lang="en-US" sz="18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MyDegrees</a:t>
            </a: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we will email your academic advisor to ask if the course is meeting a requirement of your degree.  We will send you an email if you are registered in a course that is not eligible to be certified after we’ve confirmed with your academic advisor. If you remain enrolled in courses that do not satisfy a requirement of your degree, you will not receive VA benefits for those courses. </a:t>
            </a:r>
          </a:p>
          <a:p>
            <a:pPr>
              <a:lnSpc>
                <a:spcPct val="107000"/>
              </a:lnSpc>
              <a:spcAft>
                <a:spcPts val="815"/>
              </a:spcAft>
            </a:pPr>
            <a:endPar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It’s important to understand that a course that is not certified to the VA does not count towards your enrollment level for VA benefits!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19</a:t>
            </a:fld>
            <a:endParaRPr lang="en-US"/>
          </a:p>
        </p:txBody>
      </p:sp>
    </p:spTree>
    <p:extLst>
      <p:ext uri="{BB962C8B-B14F-4D97-AF65-F5344CB8AC3E}">
        <p14:creationId xmlns:p14="http://schemas.microsoft.com/office/powerpoint/2010/main" val="2926587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20</a:t>
            </a:fld>
            <a:endParaRPr lang="en-US"/>
          </a:p>
        </p:txBody>
      </p:sp>
    </p:spTree>
    <p:extLst>
      <p:ext uri="{BB962C8B-B14F-4D97-AF65-F5344CB8AC3E}">
        <p14:creationId xmlns:p14="http://schemas.microsoft.com/office/powerpoint/2010/main" val="41110266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21</a:t>
            </a:fld>
            <a:endParaRPr lang="en-US"/>
          </a:p>
        </p:txBody>
      </p:sp>
    </p:spTree>
    <p:extLst>
      <p:ext uri="{BB962C8B-B14F-4D97-AF65-F5344CB8AC3E}">
        <p14:creationId xmlns:p14="http://schemas.microsoft.com/office/powerpoint/2010/main" val="3601563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We are your School Certifying Officials (SCO's). You will find us in the Office of the Registrar (</a:t>
            </a:r>
            <a:r>
              <a:rPr lang="en-US" dirty="0" err="1"/>
              <a:t>OtR</a:t>
            </a:r>
            <a:r>
              <a:rPr lang="en-US" dirty="0"/>
              <a:t>) on the main campus  We want your experience using VA education or military tuition assistance benefits to be as seamless as possible. </a:t>
            </a:r>
            <a:r>
              <a:rPr lang="en-US" dirty="0">
                <a:cs typeface="Calibri"/>
              </a:rPr>
              <a:t>We'll be sending emails to your OSU email account and it is so important that you check it regularly!</a:t>
            </a:r>
          </a:p>
          <a:p>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D4A39D37-EB39-9B49-85DF-DD837FDB43E8}" type="slidenum">
              <a:rPr lang="en-US" smtClean="0"/>
              <a:t>1</a:t>
            </a:fld>
            <a:endParaRPr lang="en-US"/>
          </a:p>
        </p:txBody>
      </p:sp>
    </p:spTree>
    <p:extLst>
      <p:ext uri="{BB962C8B-B14F-4D97-AF65-F5344CB8AC3E}">
        <p14:creationId xmlns:p14="http://schemas.microsoft.com/office/powerpoint/2010/main" val="2681897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22</a:t>
            </a:fld>
            <a:endParaRPr lang="en-US"/>
          </a:p>
        </p:txBody>
      </p:sp>
    </p:spTree>
    <p:extLst>
      <p:ext uri="{BB962C8B-B14F-4D97-AF65-F5344CB8AC3E}">
        <p14:creationId xmlns:p14="http://schemas.microsoft.com/office/powerpoint/2010/main" val="127084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These are the best practices to keep you on track while you are using VA benefits at OSU:</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15"/>
              </a:spcAft>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Check your OSU email account regularly for emails from our office. We will let you know when we are going to begin certifying benefits and if there is a course that we are not able to certify.</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15"/>
              </a:spcAft>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Register for courses as soon as your priority registration timeslot opens. This allows us time to problem-solve any issues that may come up during certification. The sooner you are registered 	for courses, the sooner you will be certified.</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15"/>
              </a:spcAft>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You all will have Veterans Priority Registration at OSU, which means that you are assigned a registration date and time based on your class standing and Veterans status.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15"/>
              </a:spcAft>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Limit registration changes. If you need to add or drop a class, try to make registration changes ON or BEFORE first day of term, if possible. If you make registration changes after the end of 	the add/drop period, you may have to repay benefits for the withdrawn course(s) to the VA and/or OSU.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15"/>
              </a:spcAft>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Reach out if you have questions or need help. You can reach out to us, Willie, your academic advisor, your instructor, or other supports on campus.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23</a:t>
            </a:fld>
            <a:endParaRPr lang="en-US"/>
          </a:p>
        </p:txBody>
      </p:sp>
    </p:spTree>
    <p:extLst>
      <p:ext uri="{BB962C8B-B14F-4D97-AF65-F5344CB8AC3E}">
        <p14:creationId xmlns:p14="http://schemas.microsoft.com/office/powerpoint/2010/main" val="14989941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We want you to know that we are here for you! We look forward to working with you!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24</a:t>
            </a:fld>
            <a:endParaRPr lang="en-US"/>
          </a:p>
        </p:txBody>
      </p:sp>
    </p:spTree>
    <p:extLst>
      <p:ext uri="{BB962C8B-B14F-4D97-AF65-F5344CB8AC3E}">
        <p14:creationId xmlns:p14="http://schemas.microsoft.com/office/powerpoint/2010/main" val="3469908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3</a:t>
            </a:fld>
            <a:endParaRPr lang="en-US"/>
          </a:p>
        </p:txBody>
      </p:sp>
    </p:spTree>
    <p:extLst>
      <p:ext uri="{BB962C8B-B14F-4D97-AF65-F5344CB8AC3E}">
        <p14:creationId xmlns:p14="http://schemas.microsoft.com/office/powerpoint/2010/main" val="4205718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6</a:t>
            </a:fld>
            <a:endParaRPr lang="en-US"/>
          </a:p>
        </p:txBody>
      </p:sp>
    </p:spTree>
    <p:extLst>
      <p:ext uri="{BB962C8B-B14F-4D97-AF65-F5344CB8AC3E}">
        <p14:creationId xmlns:p14="http://schemas.microsoft.com/office/powerpoint/2010/main" val="633285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7</a:t>
            </a:fld>
            <a:endParaRPr lang="en-US"/>
          </a:p>
        </p:txBody>
      </p:sp>
    </p:spTree>
    <p:extLst>
      <p:ext uri="{BB962C8B-B14F-4D97-AF65-F5344CB8AC3E}">
        <p14:creationId xmlns:p14="http://schemas.microsoft.com/office/powerpoint/2010/main" val="4055355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26C02-0B7E-5C6D-A033-29593EAB34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59996D-6F19-CCD5-6699-1AB5E3B7D6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3DBCA9-D222-9B47-155A-811AE698CD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4B1C1B8-D619-984E-AE51-4F9380DFD970}"/>
              </a:ext>
            </a:extLst>
          </p:cNvPr>
          <p:cNvSpPr>
            <a:spLocks noGrp="1"/>
          </p:cNvSpPr>
          <p:nvPr>
            <p:ph type="sldNum" sz="quarter" idx="5"/>
          </p:nvPr>
        </p:nvSpPr>
        <p:spPr/>
        <p:txBody>
          <a:bodyPr/>
          <a:lstStyle/>
          <a:p>
            <a:fld id="{D4A39D37-EB39-9B49-85DF-DD837FDB43E8}" type="slidenum">
              <a:rPr lang="en-US" smtClean="0"/>
              <a:t>8</a:t>
            </a:fld>
            <a:endParaRPr lang="en-US"/>
          </a:p>
        </p:txBody>
      </p:sp>
    </p:spTree>
    <p:extLst>
      <p:ext uri="{BB962C8B-B14F-4D97-AF65-F5344CB8AC3E}">
        <p14:creationId xmlns:p14="http://schemas.microsoft.com/office/powerpoint/2010/main" val="2850073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9</a:t>
            </a:fld>
            <a:endParaRPr lang="en-US"/>
          </a:p>
        </p:txBody>
      </p:sp>
    </p:spTree>
    <p:extLst>
      <p:ext uri="{BB962C8B-B14F-4D97-AF65-F5344CB8AC3E}">
        <p14:creationId xmlns:p14="http://schemas.microsoft.com/office/powerpoint/2010/main" val="4172303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10</a:t>
            </a:fld>
            <a:endParaRPr lang="en-US"/>
          </a:p>
        </p:txBody>
      </p:sp>
    </p:spTree>
    <p:extLst>
      <p:ext uri="{BB962C8B-B14F-4D97-AF65-F5344CB8AC3E}">
        <p14:creationId xmlns:p14="http://schemas.microsoft.com/office/powerpoint/2010/main" val="2769676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11</a:t>
            </a:fld>
            <a:endParaRPr lang="en-US"/>
          </a:p>
        </p:txBody>
      </p:sp>
    </p:spTree>
    <p:extLst>
      <p:ext uri="{BB962C8B-B14F-4D97-AF65-F5344CB8AC3E}">
        <p14:creationId xmlns:p14="http://schemas.microsoft.com/office/powerpoint/2010/main" val="4831506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Full Image 1">
    <p:spTree>
      <p:nvGrpSpPr>
        <p:cNvPr id="1" name=""/>
        <p:cNvGrpSpPr/>
        <p:nvPr/>
      </p:nvGrpSpPr>
      <p:grpSpPr>
        <a:xfrm>
          <a:off x="0" y="0"/>
          <a:ext cx="0" cy="0"/>
          <a:chOff x="0" y="0"/>
          <a:chExt cx="0" cy="0"/>
        </a:xfrm>
      </p:grpSpPr>
      <p:sp>
        <p:nvSpPr>
          <p:cNvPr id="11" name="Rectangle 10"/>
          <p:cNvSpPr/>
          <p:nvPr userDrawn="1"/>
        </p:nvSpPr>
        <p:spPr>
          <a:xfrm>
            <a:off x="0" y="0"/>
            <a:ext cx="12192000" cy="55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hasCustomPrompt="1"/>
          </p:nvPr>
        </p:nvSpPr>
        <p:spPr>
          <a:xfrm>
            <a:off x="0" y="0"/>
            <a:ext cx="12192000" cy="5588000"/>
          </a:xfrm>
        </p:spPr>
        <p:txBody>
          <a:bodyPr/>
          <a:lstStyle>
            <a:lvl1pPr marL="0" indent="0">
              <a:buNone/>
              <a:defRPr baseline="0">
                <a:solidFill>
                  <a:schemeClr val="bg1">
                    <a:lumMod val="65000"/>
                  </a:schemeClr>
                </a:solidFill>
              </a:defRPr>
            </a:lvl1pPr>
          </a:lstStyle>
          <a:p>
            <a:r>
              <a:rPr lang="en-US" dirty="0"/>
              <a:t>Insert Picture Background</a:t>
            </a:r>
          </a:p>
        </p:txBody>
      </p:sp>
      <p:sp>
        <p:nvSpPr>
          <p:cNvPr id="4" name="Rectangle 3"/>
          <p:cNvSpPr/>
          <p:nvPr userDrawn="1"/>
        </p:nvSpPr>
        <p:spPr>
          <a:xfrm>
            <a:off x="0" y="5587320"/>
            <a:ext cx="12192000" cy="1270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66801" y="1637759"/>
            <a:ext cx="5375563" cy="3480716"/>
          </a:xfrm>
        </p:spPr>
        <p:txBody>
          <a:bodyPr wrap="square" lIns="0" tIns="0" rIns="0" bIns="0" anchor="t" anchorCtr="0">
            <a:normAutofit/>
          </a:bodyPr>
          <a:lstStyle>
            <a:lvl1pPr algn="l">
              <a:defRPr sz="8000" cap="all" baseline="0">
                <a:solidFill>
                  <a:srgbClr val="DC4405"/>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tx2"/>
                </a:solidFill>
                <a:latin typeface="Rufina-Stencil-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60781" y="5692095"/>
            <a:ext cx="3270437" cy="104474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 White - No Crest">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a:t>OREGON STATE UNIVERSITY</a:t>
            </a:r>
            <a:endParaRPr lang="en-US" dirty="0"/>
          </a:p>
        </p:txBody>
      </p:sp>
      <p:sp>
        <p:nvSpPr>
          <p:cNvPr id="4" name="Slide Number Placeholder 3"/>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 White - No Cre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baseline="0">
                <a:solidFill>
                  <a:schemeClr val="tx2"/>
                </a:solidFill>
                <a:latin typeface="Kievit Offc" panose="020B0504030101020102" pitchFamily="34" charset="0"/>
              </a:defRPr>
            </a:lvl1pPr>
            <a:lvl2pPr>
              <a:defRPr sz="2800" baseline="0">
                <a:solidFill>
                  <a:schemeClr val="tx2"/>
                </a:solidFill>
                <a:latin typeface="Kievit Offc" panose="020B0504030101020102" pitchFamily="34" charset="0"/>
              </a:defRPr>
            </a:lvl2pPr>
            <a:lvl3pPr>
              <a:defRPr sz="2400" baseline="0">
                <a:solidFill>
                  <a:schemeClr val="tx2"/>
                </a:solidFill>
                <a:latin typeface="Kievit Offc" panose="020B0504030101020102" pitchFamily="34" charset="0"/>
              </a:defRPr>
            </a:lvl3pPr>
            <a:lvl4pPr>
              <a:defRPr sz="2000" baseline="0">
                <a:solidFill>
                  <a:schemeClr val="tx2"/>
                </a:solidFill>
                <a:latin typeface="Kievit Offc" panose="020B0504030101020102" pitchFamily="34" charset="0"/>
              </a:defRPr>
            </a:lvl4pPr>
            <a:lvl5pPr>
              <a:defRPr sz="2000" baseline="0">
                <a:solidFill>
                  <a:schemeClr val="tx2"/>
                </a:solidFill>
                <a:latin typeface="Kievit Offc" panose="020B0504030101020102"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aseline="0">
                <a:solidFill>
                  <a:schemeClr val="tx2"/>
                </a:solidFill>
                <a:latin typeface="Kievit Offc" panose="020B0504030101020102"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a:t>OREGON STATE UNIVERSITY</a:t>
            </a:r>
            <a:endParaRPr lang="en-US" dirty="0"/>
          </a:p>
        </p:txBody>
      </p:sp>
      <p:sp>
        <p:nvSpPr>
          <p:cNvPr id="7" name="Slide Number Placeholder 6"/>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 White - No Cre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aseline="0">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tx2"/>
                </a:solidFill>
                <a:latin typeface="Kievit Offc" panose="020B0504030101020102"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a:t>OREGON STATE UNIVERSITY</a:t>
            </a:r>
            <a:endParaRPr lang="en-US" dirty="0"/>
          </a:p>
        </p:txBody>
      </p:sp>
      <p:sp>
        <p:nvSpPr>
          <p:cNvPr id="7" name="Slide Number Placeholder 6"/>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Full Image 5">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12192000" cy="6858000"/>
          </a:xfrm>
        </p:spPr>
        <p:txBody>
          <a:bodyPr/>
          <a:lstStyle>
            <a:lvl1pPr>
              <a:defRPr>
                <a:solidFill>
                  <a:schemeClr val="tx1"/>
                </a:solidFill>
              </a:defRPr>
            </a:lvl1pPr>
          </a:lstStyle>
          <a:p>
            <a:r>
              <a:rPr lang="en-US" dirty="0"/>
              <a:t>Click icon to add background photo</a:t>
            </a:r>
          </a:p>
        </p:txBody>
      </p:sp>
      <p:sp>
        <p:nvSpPr>
          <p:cNvPr id="8" name="Rectangle 7"/>
          <p:cNvSpPr/>
          <p:nvPr userDrawn="1"/>
        </p:nvSpPr>
        <p:spPr>
          <a:xfrm rot="16200000">
            <a:off x="7178352" y="1844350"/>
            <a:ext cx="6858000" cy="3169298"/>
          </a:xfrm>
          <a:prstGeom prst="rect">
            <a:avLst/>
          </a:prstGeom>
          <a:gradFill>
            <a:gsLst>
              <a:gs pos="0">
                <a:schemeClr val="tx1">
                  <a:alpha val="0"/>
                </a:schemeClr>
              </a:gs>
              <a:gs pos="100000">
                <a:schemeClr val="tx1">
                  <a:alpha val="2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028660" y="1866359"/>
            <a:ext cx="7712765" cy="3480716"/>
          </a:xfrm>
        </p:spPr>
        <p:txBody>
          <a:bodyPr wrap="square" lIns="0" tIns="0" rIns="0" bIns="0" anchor="t" anchorCtr="0">
            <a:normAutofit/>
          </a:bodyPr>
          <a:lstStyle>
            <a:lvl1pPr algn="r">
              <a:defRPr sz="8000" cap="all" baseline="0">
                <a:solidFill>
                  <a:schemeClr val="bg1"/>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674624" cy="456108"/>
          </a:xfrm>
        </p:spPr>
        <p:txBody>
          <a:bodyPr lIns="0" tIns="0" rIns="0" bIns="0">
            <a:normAutofit/>
          </a:bodyPr>
          <a:lstStyle>
            <a:lvl1pPr marL="0" indent="0" algn="r">
              <a:lnSpc>
                <a:spcPts val="1800"/>
              </a:lnSpc>
              <a:buNone/>
              <a:defRPr sz="2000" baseline="0">
                <a:solidFill>
                  <a:schemeClr val="bg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spTree>
    <p:extLst>
      <p:ext uri="{BB962C8B-B14F-4D97-AF65-F5344CB8AC3E}">
        <p14:creationId xmlns:p14="http://schemas.microsoft.com/office/powerpoint/2010/main" val="1445718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Black">
    <p:spTree>
      <p:nvGrpSpPr>
        <p:cNvPr id="1" name=""/>
        <p:cNvGrpSpPr/>
        <p:nvPr/>
      </p:nvGrpSpPr>
      <p:grpSpPr>
        <a:xfrm>
          <a:off x="0" y="0"/>
          <a:ext cx="0" cy="0"/>
          <a:chOff x="0" y="0"/>
          <a:chExt cx="0" cy="0"/>
        </a:xfrm>
      </p:grpSpPr>
      <p:sp>
        <p:nvSpPr>
          <p:cNvPr id="8" name="Rectangle 7"/>
          <p:cNvSpPr/>
          <p:nvPr userDrawn="1"/>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66801" y="1866358"/>
            <a:ext cx="10058400" cy="3748071"/>
          </a:xfrm>
        </p:spPr>
        <p:txBody>
          <a:bodyPr wrap="square" lIns="0" tIns="0" rIns="0" bIns="0" anchor="t" anchorCtr="0">
            <a:normAutofit/>
          </a:bodyPr>
          <a:lstStyle>
            <a:lvl1pPr algn="l">
              <a:defRPr sz="8000" cap="all" baseline="0">
                <a:solidFill>
                  <a:srgbClr val="DC4405"/>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bg1"/>
                </a:solidFill>
                <a:latin typeface="Rufina-Stencil-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9150" y="5493828"/>
            <a:ext cx="3314705" cy="1058890"/>
          </a:xfrm>
          <a:prstGeom prst="rect">
            <a:avLst/>
          </a:prstGeom>
        </p:spPr>
      </p:pic>
    </p:spTree>
    <p:extLst>
      <p:ext uri="{BB962C8B-B14F-4D97-AF65-F5344CB8AC3E}">
        <p14:creationId xmlns:p14="http://schemas.microsoft.com/office/powerpoint/2010/main" val="1525237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 Orange - No Crest">
    <p:spTree>
      <p:nvGrpSpPr>
        <p:cNvPr id="1" name=""/>
        <p:cNvGrpSpPr/>
        <p:nvPr/>
      </p:nvGrpSpPr>
      <p:grpSpPr>
        <a:xfrm>
          <a:off x="0" y="0"/>
          <a:ext cx="0" cy="0"/>
          <a:chOff x="0" y="0"/>
          <a:chExt cx="0" cy="0"/>
        </a:xfrm>
      </p:grpSpPr>
      <p:sp>
        <p:nvSpPr>
          <p:cNvPr id="8" name="Rectangle 7"/>
          <p:cNvSpPr/>
          <p:nvPr userDrawn="1"/>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66801" y="1866358"/>
            <a:ext cx="10058400" cy="3748071"/>
          </a:xfrm>
        </p:spPr>
        <p:txBody>
          <a:bodyPr wrap="square" lIns="0" tIns="0" rIns="0" bIns="0" anchor="t" anchorCtr="0">
            <a:normAutofit/>
          </a:bodyPr>
          <a:lstStyle>
            <a:lvl1pPr algn="l">
              <a:defRPr sz="8000" cap="all" baseline="0">
                <a:solidFill>
                  <a:schemeClr val="bg1"/>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tx2"/>
                </a:solidFill>
                <a:latin typeface="Rufina-Stencil-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56685" y="5493964"/>
            <a:ext cx="3270437" cy="104474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 White - No Crest">
    <p:spTree>
      <p:nvGrpSpPr>
        <p:cNvPr id="1" name=""/>
        <p:cNvGrpSpPr/>
        <p:nvPr/>
      </p:nvGrpSpPr>
      <p:grpSpPr>
        <a:xfrm>
          <a:off x="0" y="0"/>
          <a:ext cx="0" cy="0"/>
          <a:chOff x="0" y="0"/>
          <a:chExt cx="0" cy="0"/>
        </a:xfrm>
      </p:grpSpPr>
      <p:sp>
        <p:nvSpPr>
          <p:cNvPr id="5" name="Rectangle 4"/>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66801" y="1866358"/>
            <a:ext cx="10058400" cy="3748071"/>
          </a:xfrm>
        </p:spPr>
        <p:txBody>
          <a:bodyPr wrap="square" lIns="0" tIns="0" rIns="0" bIns="0" anchor="t" anchorCtr="0">
            <a:normAutofit/>
          </a:bodyPr>
          <a:lstStyle>
            <a:lvl1pPr algn="l">
              <a:defRPr sz="8000" cap="all" baseline="0">
                <a:solidFill>
                  <a:srgbClr val="DC4405"/>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tx2"/>
                </a:solidFill>
                <a:latin typeface="Rufina-Stencil-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50396" y="5347017"/>
            <a:ext cx="3483016" cy="1433781"/>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White - No Cre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2"/>
                </a:solidFill>
                <a:latin typeface="Kievit Offc" panose="020B0504030101020102" pitchFamily="34" charset="0"/>
              </a:defRPr>
            </a:lvl1pPr>
            <a:lvl2pPr>
              <a:defRPr>
                <a:solidFill>
                  <a:schemeClr val="tx2"/>
                </a:solidFill>
                <a:latin typeface="Kievit Offc" panose="020B0504030101020102" pitchFamily="34" charset="0"/>
              </a:defRPr>
            </a:lvl2pPr>
            <a:lvl3pPr>
              <a:defRPr>
                <a:solidFill>
                  <a:schemeClr val="tx2"/>
                </a:solidFill>
                <a:latin typeface="Kievit Offc" panose="020B0504030101020102" pitchFamily="34" charset="0"/>
              </a:defRPr>
            </a:lvl3pPr>
            <a:lvl4pPr>
              <a:defRPr>
                <a:solidFill>
                  <a:schemeClr val="tx2"/>
                </a:solidFill>
                <a:latin typeface="Kievit Offc" panose="020B0504030101020102" pitchFamily="34" charset="0"/>
              </a:defRPr>
            </a:lvl4pPr>
            <a:lvl5pPr>
              <a:defRPr>
                <a:solidFill>
                  <a:schemeClr val="tx2"/>
                </a:solidFill>
                <a:latin typeface="Kievit Offc" panose="020B0504030101020102"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dirty="0"/>
              <a:t>OREGON STATE UNIVERSITY</a:t>
            </a:r>
          </a:p>
        </p:txBody>
      </p:sp>
      <p:sp>
        <p:nvSpPr>
          <p:cNvPr id="6" name="Slide Number Placeholder 5"/>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 Whit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lumMod val="50000"/>
                  </a:schemeClr>
                </a:solidFill>
                <a:latin typeface="Kievit Offc" panose="020B050403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dirty="0"/>
              <a:t>OREGON STATE UNIVERSITY</a:t>
            </a:r>
          </a:p>
        </p:txBody>
      </p:sp>
      <p:sp>
        <p:nvSpPr>
          <p:cNvPr id="6" name="Slide Number Placeholder 5"/>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 White - No Cre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baseline="0">
                <a:solidFill>
                  <a:schemeClr val="tx2"/>
                </a:solidFill>
                <a:latin typeface="Kievit Offc" panose="020B0504030101020102" pitchFamily="34" charset="0"/>
              </a:defRPr>
            </a:lvl1pPr>
            <a:lvl2pPr>
              <a:defRPr baseline="0">
                <a:solidFill>
                  <a:schemeClr val="tx2"/>
                </a:solidFill>
                <a:latin typeface="Kievit Offc" panose="020B0504030101020102" pitchFamily="34" charset="0"/>
              </a:defRPr>
            </a:lvl2pPr>
            <a:lvl3pPr>
              <a:defRPr baseline="0">
                <a:solidFill>
                  <a:schemeClr val="tx2"/>
                </a:solidFill>
                <a:latin typeface="Kievit Offc" panose="020B0504030101020102" pitchFamily="34" charset="0"/>
              </a:defRPr>
            </a:lvl3pPr>
            <a:lvl4pPr>
              <a:defRPr baseline="0">
                <a:solidFill>
                  <a:schemeClr val="tx2"/>
                </a:solidFill>
                <a:latin typeface="Kievit Offc" panose="020B0504030101020102" pitchFamily="34" charset="0"/>
              </a:defRPr>
            </a:lvl4pPr>
            <a:lvl5pPr>
              <a:defRPr baseline="0">
                <a:solidFill>
                  <a:schemeClr val="tx2"/>
                </a:solidFill>
                <a:latin typeface="Kievit Offc" panose="020B0504030101020102"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baseline="0">
                <a:solidFill>
                  <a:schemeClr val="tx2"/>
                </a:solidFill>
                <a:latin typeface="Kievit Offc" panose="020B0504030101020102" pitchFamily="34" charset="0"/>
              </a:defRPr>
            </a:lvl1pPr>
            <a:lvl2pPr>
              <a:defRPr baseline="0">
                <a:solidFill>
                  <a:schemeClr val="tx2"/>
                </a:solidFill>
                <a:latin typeface="Kievit Offc" panose="020B0504030101020102" pitchFamily="34" charset="0"/>
              </a:defRPr>
            </a:lvl2pPr>
            <a:lvl3pPr>
              <a:defRPr baseline="0">
                <a:solidFill>
                  <a:schemeClr val="tx2"/>
                </a:solidFill>
                <a:latin typeface="Kievit Offc" panose="020B0504030101020102" pitchFamily="34" charset="0"/>
              </a:defRPr>
            </a:lvl3pPr>
            <a:lvl4pPr>
              <a:defRPr baseline="0">
                <a:solidFill>
                  <a:schemeClr val="tx2"/>
                </a:solidFill>
                <a:latin typeface="Kievit Offc" panose="020B0504030101020102" pitchFamily="34" charset="0"/>
              </a:defRPr>
            </a:lvl4pPr>
            <a:lvl5pPr>
              <a:defRPr baseline="0">
                <a:solidFill>
                  <a:schemeClr val="tx2"/>
                </a:solidFill>
                <a:latin typeface="Kievit Offc" panose="020B0504030101020102"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a:t>OREGON STATE UNIVERSITY</a:t>
            </a:r>
            <a:endParaRPr lang="en-US" dirty="0"/>
          </a:p>
        </p:txBody>
      </p:sp>
      <p:sp>
        <p:nvSpPr>
          <p:cNvPr id="7" name="Slide Number Placeholder 6"/>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 White - No Crest">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baseline="0">
                <a:solidFill>
                  <a:schemeClr val="tx2"/>
                </a:solidFill>
                <a:latin typeface="Kievit Offc" panose="020B050403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baseline="0">
                <a:solidFill>
                  <a:schemeClr val="tx2"/>
                </a:solidFill>
                <a:latin typeface="Kievit Offc" panose="020B0504030101020102" pitchFamily="34" charset="0"/>
              </a:defRPr>
            </a:lvl1pPr>
            <a:lvl2pPr>
              <a:defRPr baseline="0">
                <a:solidFill>
                  <a:schemeClr val="tx2"/>
                </a:solidFill>
                <a:latin typeface="Kievit Offc" panose="020B0504030101020102" pitchFamily="34" charset="0"/>
              </a:defRPr>
            </a:lvl2pPr>
            <a:lvl3pPr>
              <a:defRPr baseline="0">
                <a:solidFill>
                  <a:schemeClr val="tx2"/>
                </a:solidFill>
                <a:latin typeface="Kievit Offc" panose="020B0504030101020102" pitchFamily="34" charset="0"/>
              </a:defRPr>
            </a:lvl3pPr>
            <a:lvl4pPr>
              <a:defRPr baseline="0">
                <a:solidFill>
                  <a:schemeClr val="tx2"/>
                </a:solidFill>
                <a:latin typeface="Kievit Offc" panose="020B0504030101020102" pitchFamily="34" charset="0"/>
              </a:defRPr>
            </a:lvl4pPr>
            <a:lvl5pPr>
              <a:defRPr baseline="0">
                <a:solidFill>
                  <a:schemeClr val="tx2"/>
                </a:solidFill>
                <a:latin typeface="Kievit Offc" panose="020B0504030101020102"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baseline="0">
                <a:solidFill>
                  <a:schemeClr val="tx2"/>
                </a:solidFill>
                <a:latin typeface="Kievit Offc" panose="020B050403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aseline="0">
                <a:solidFill>
                  <a:schemeClr val="tx2"/>
                </a:solidFill>
                <a:latin typeface="Kievit Offc" panose="020B0504030101020102" pitchFamily="34" charset="0"/>
              </a:defRPr>
            </a:lvl1pPr>
            <a:lvl2pPr>
              <a:defRPr baseline="0">
                <a:solidFill>
                  <a:schemeClr val="tx2"/>
                </a:solidFill>
                <a:latin typeface="Kievit Offc" panose="020B0504030101020102" pitchFamily="34" charset="0"/>
              </a:defRPr>
            </a:lvl2pPr>
            <a:lvl3pPr>
              <a:defRPr baseline="0">
                <a:solidFill>
                  <a:schemeClr val="tx2"/>
                </a:solidFill>
                <a:latin typeface="Kievit Offc" panose="020B0504030101020102" pitchFamily="34" charset="0"/>
              </a:defRPr>
            </a:lvl3pPr>
            <a:lvl4pPr>
              <a:defRPr baseline="0">
                <a:solidFill>
                  <a:schemeClr val="tx2"/>
                </a:solidFill>
                <a:latin typeface="Kievit Offc" panose="020B0504030101020102" pitchFamily="34" charset="0"/>
              </a:defRPr>
            </a:lvl4pPr>
            <a:lvl5pPr>
              <a:defRPr baseline="0">
                <a:solidFill>
                  <a:schemeClr val="tx2"/>
                </a:solidFill>
                <a:latin typeface="Kievit Offc" panose="020B0504030101020102"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a:t>OREGON STATE UNIVERSITY</a:t>
            </a:r>
            <a:endParaRPr lang="en-US" dirty="0"/>
          </a:p>
        </p:txBody>
      </p:sp>
      <p:sp>
        <p:nvSpPr>
          <p:cNvPr id="9" name="Slide Number Placeholder 8"/>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 White - No Cre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tx2"/>
                </a:solidFill>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a:t>OREGON STATE UNIVERSITY</a:t>
            </a:r>
            <a:endParaRPr lang="en-US" dirty="0"/>
          </a:p>
        </p:txBody>
      </p:sp>
      <p:sp>
        <p:nvSpPr>
          <p:cNvPr id="5" name="Slide Number Placeholder 4"/>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a:xfrm>
            <a:off x="228600" y="209550"/>
            <a:ext cx="11725275" cy="6429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038600" y="6226174"/>
            <a:ext cx="6680200" cy="365125"/>
          </a:xfrm>
          <a:prstGeom prst="rect">
            <a:avLst/>
          </a:prstGeom>
        </p:spPr>
        <p:txBody>
          <a:bodyPr vert="horz" lIns="91440" tIns="45720" rIns="91440" bIns="45720" rtlCol="0" anchor="ctr"/>
          <a:lstStyle>
            <a:lvl1pPr algn="r">
              <a:defRPr sz="1200" baseline="0">
                <a:solidFill>
                  <a:schemeClr val="tx2"/>
                </a:solidFill>
                <a:latin typeface="KievitPro-Regular" charset="0"/>
              </a:defRPr>
            </a:lvl1pPr>
          </a:lstStyle>
          <a:p>
            <a:r>
              <a:rPr lang="en-US" dirty="0"/>
              <a:t>OREGON STATE UNIVERSITY</a:t>
            </a:r>
          </a:p>
        </p:txBody>
      </p:sp>
      <p:sp>
        <p:nvSpPr>
          <p:cNvPr id="6" name="Slide Number Placeholder 5"/>
          <p:cNvSpPr>
            <a:spLocks noGrp="1"/>
          </p:cNvSpPr>
          <p:nvPr>
            <p:ph type="sldNum" sz="quarter" idx="4"/>
          </p:nvPr>
        </p:nvSpPr>
        <p:spPr>
          <a:xfrm>
            <a:off x="10718800" y="6226174"/>
            <a:ext cx="635000" cy="365125"/>
          </a:xfrm>
          <a:prstGeom prst="rect">
            <a:avLst/>
          </a:prstGeom>
        </p:spPr>
        <p:txBody>
          <a:bodyPr vert="horz" lIns="91440" tIns="45720" rIns="91440" bIns="45720" rtlCol="0" anchor="ctr"/>
          <a:lstStyle>
            <a:lvl1pPr algn="l">
              <a:defRPr sz="1200" baseline="0">
                <a:solidFill>
                  <a:schemeClr val="tx2"/>
                </a:solidFill>
                <a:latin typeface="KievitPro-Regular" charset="0"/>
              </a:defRPr>
            </a:lvl1pPr>
          </a:lstStyle>
          <a:p>
            <a:r>
              <a:rPr lang="en-US" dirty="0"/>
              <a:t>| </a:t>
            </a:r>
            <a:fld id="{AAB6004F-53F9-E74D-AC89-56EA63355CB3}" type="slidenum">
              <a:rPr lang="en-US" smtClean="0"/>
              <a:pPr/>
              <a:t>‹#›</a:t>
            </a:fld>
            <a:endParaRPr lang="en-US" dirty="0"/>
          </a:p>
        </p:txBody>
      </p:sp>
    </p:spTree>
    <p:extLst>
      <p:ext uri="{BB962C8B-B14F-4D97-AF65-F5344CB8AC3E}">
        <p14:creationId xmlns:p14="http://schemas.microsoft.com/office/powerpoint/2010/main" val="679971781"/>
      </p:ext>
    </p:extLst>
  </p:cSld>
  <p:clrMap bg1="lt1" tx1="dk1" bg2="lt2" tx2="dk2" accent1="accent1" accent2="accent2" accent3="accent3" accent4="accent4" accent5="accent5" accent6="accent6" hlink="hlink" folHlink="folHlink"/>
  <p:sldLayoutIdLst>
    <p:sldLayoutId id="2147483703" r:id="rId1"/>
    <p:sldLayoutId id="2147483649" r:id="rId2"/>
    <p:sldLayoutId id="2147483677" r:id="rId3"/>
    <p:sldLayoutId id="2147483678" r:id="rId4"/>
    <p:sldLayoutId id="2147483681" r:id="rId5"/>
    <p:sldLayoutId id="2147483669" r:id="rId6"/>
    <p:sldLayoutId id="2147483687" r:id="rId7"/>
    <p:sldLayoutId id="2147483690" r:id="rId8"/>
    <p:sldLayoutId id="2147483693" r:id="rId9"/>
    <p:sldLayoutId id="2147483696" r:id="rId10"/>
    <p:sldLayoutId id="2147483699" r:id="rId11"/>
    <p:sldLayoutId id="2147483702" r:id="rId12"/>
    <p:sldLayoutId id="2147483704" r:id="rId13"/>
  </p:sldLayoutIdLst>
  <p:hf hdr="0" dt="0"/>
  <p:txStyles>
    <p:titleStyle>
      <a:lvl1pPr algn="l" defTabSz="914400" rtl="0" eaLnBrk="1" latinLnBrk="0" hangingPunct="1">
        <a:lnSpc>
          <a:spcPct val="90000"/>
        </a:lnSpc>
        <a:spcBef>
          <a:spcPct val="0"/>
        </a:spcBef>
        <a:buNone/>
        <a:defRPr sz="4400" kern="1200" baseline="0">
          <a:solidFill>
            <a:schemeClr val="bg1"/>
          </a:solidFill>
          <a:latin typeface="Rufina-Stencil-Bold"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bg1"/>
          </a:solidFill>
          <a:latin typeface="KievitPro-Regular"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bg1"/>
          </a:solidFill>
          <a:latin typeface="KievitPro-Regular"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bg1"/>
          </a:solidFill>
          <a:latin typeface="KievitPro-Regular"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bg1"/>
          </a:solidFill>
          <a:latin typeface="KievitPro-Regular"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bg1"/>
          </a:solidFill>
          <a:latin typeface="KievitPro-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www.va.gov/education/gi-bill-comparison-tool/institution/11916137" TargetMode="External"/><Relationship Id="rId5" Type="http://schemas.openxmlformats.org/officeDocument/2006/relationships/image" Target="../media/image34.png"/><Relationship Id="rId4" Type="http://schemas.openxmlformats.org/officeDocument/2006/relationships/image" Target="../media/image32.svg"/></Relationships>
</file>

<file path=ppt/slides/_rels/slide11.xml.rels><?xml version="1.0" encoding="UTF-8" standalone="yes"?>
<Relationships xmlns="http://schemas.openxmlformats.org/package/2006/relationships"><Relationship Id="rId3" Type="http://schemas.openxmlformats.org/officeDocument/2006/relationships/hyperlink" Target="https://www.va.gov/family-and-caregiver-benefits/education-and-careers/dependents-education-assistance/rates/"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hyperlink" Target="https://oregonstudentaid.gov/grants/oregon-national-guard-state-tuition-assistance/" TargetMode="External"/><Relationship Id="rId3" Type="http://schemas.openxmlformats.org/officeDocument/2006/relationships/hyperlink" Target="https://www.va.gov/education/benefit-rates/montgomery-selected-reserve-rates" TargetMode="External"/><Relationship Id="rId7" Type="http://schemas.openxmlformats.org/officeDocument/2006/relationships/hyperlink" Target="mailto:veterans@oregonstate.edu"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hyperlink" Target="https://www.dantes.doded.mil/FinancialAid/MilitaryTuitionAssistance.html" TargetMode="External"/><Relationship Id="rId5" Type="http://schemas.openxmlformats.org/officeDocument/2006/relationships/hyperlink" Target="https://www.va.gov/education/benefit-rates/montgomery-600-buy-up-rates" TargetMode="External"/><Relationship Id="rId4" Type="http://schemas.openxmlformats.org/officeDocument/2006/relationships/hyperlink" Target="https://www.va.gov/education/benefit-rates/montgomery-active-duty-rates" TargetMode="External"/><Relationship Id="rId9" Type="http://schemas.openxmlformats.org/officeDocument/2006/relationships/hyperlink" Target="mailto:ng.or.orarng.list.g1-education@army.mil" TargetMode="Externa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https://www.benefits.va.gov/gibill" TargetMode="External"/><Relationship Id="rId7"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hyperlink" Target="https://prodapps.isadm.oregonstate.edu/ssomanager/c/SSB?pkg=osu_dsforms.p_docusign_form_submit?ds_template_id=3b74abfe-fcac-4bc7-b472-1148c57ed813" TargetMode="External"/><Relationship Id="rId13" Type="http://schemas.openxmlformats.org/officeDocument/2006/relationships/image" Target="../media/image13.svg"/><Relationship Id="rId18" Type="http://schemas.openxmlformats.org/officeDocument/2006/relationships/image" Target="../media/image18.png"/><Relationship Id="rId3" Type="http://schemas.openxmlformats.org/officeDocument/2006/relationships/hyperlink" Target="https://www.va.gov/education/how-to-apply/" TargetMode="External"/><Relationship Id="rId7" Type="http://schemas.openxmlformats.org/officeDocument/2006/relationships/hyperlink" Target="https://veterans.oregonstate.edu/state-tuition-rates" TargetMode="External"/><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hyperlink" Target="https://studentaid.gov/" TargetMode="External"/><Relationship Id="rId11" Type="http://schemas.openxmlformats.org/officeDocument/2006/relationships/image" Target="../media/image11.svg"/><Relationship Id="rId5" Type="http://schemas.openxmlformats.org/officeDocument/2006/relationships/hyperlink" Target="https://jst.doded.mil/official.html" TargetMode="External"/><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hyperlink" Target="https://nam04.safelinks.protection.outlook.com/?url=http%3A%2F%2Fbit.ly%2Fveteranintake&amp;data=04%7C01%7CWilliam.Elfering%40oregonstate.edu%7Cbdf4e8d4f6094ded351d08d9e51da625%7Cce6d05e13c5e4d6287a84c4a2713c113%7C0%7C0%7C637792737760294068%7CUnknown%7CTWFpbGZsb3d8eyJWIjoiMC4wLjAwMDAiLCJQIjoiV2luMzIiLCJBTiI6Ik1haWwiLCJXVCI6Mn0%3D%7C3000&amp;sdata=LSOrn2sydnhCMnyJzo8RKO8Z7LqBS7B1awBx7ddF%2F7I%3D&amp;reserved=0" TargetMode="External"/><Relationship Id="rId9" Type="http://schemas.openxmlformats.org/officeDocument/2006/relationships/hyperlink" Target="https://registrar.oregonstate.edu/va-education-benefits-registration" TargetMode="External"/><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hyperlink" Target="https://prodapps.isadm.oregonstate.edu/BannerExtensibility/customPage/page/genDocusignForm?ds_template_id=3b74abfe-fcac-4bc7-b472-1148c57ed813" TargetMode="External"/><Relationship Id="rId7" Type="http://schemas.openxmlformats.org/officeDocument/2006/relationships/image" Target="../media/image20.png"/><Relationship Id="rId2" Type="http://schemas.openxmlformats.org/officeDocument/2006/relationships/hyperlink" Target="https://prodapps.isadm.oregonstate.edu/BannerExtensibility/customPage/page/genDocusignForm?ds_template_id=0554f763-4624-4207-9f21-7bb0c283946d" TargetMode="External"/><Relationship Id="rId1" Type="http://schemas.openxmlformats.org/officeDocument/2006/relationships/slideLayout" Target="../slideLayouts/slideLayout7.xml"/><Relationship Id="rId6" Type="http://schemas.openxmlformats.org/officeDocument/2006/relationships/hyperlink" Target="https://registrar.oregonstate.edu/forms" TargetMode="External"/><Relationship Id="rId5" Type="http://schemas.openxmlformats.org/officeDocument/2006/relationships/hyperlink" Target="https://prodapps.isadm.oregonstate.edu/BannerExtensibility/customPage/page/genDocusignForm?ds_template_id=1587c988-eccb-486e-967a-6e278771f71a" TargetMode="External"/><Relationship Id="rId4" Type="http://schemas.openxmlformats.org/officeDocument/2006/relationships/hyperlink" Target="https://prodapps.isadm.oregonstate.edu/BannerExtensibility/customPage/page/genDocusignForm?ds_template_id=825bcb9e-64aa-429a-ac2a-4745be91c10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24.svg"/></Relationships>
</file>

<file path=ppt/slides/_rels/slide7.xml.rels><?xml version="1.0" encoding="UTF-8" standalone="yes"?>
<Relationships xmlns="http://schemas.openxmlformats.org/package/2006/relationships"><Relationship Id="rId3" Type="http://schemas.openxmlformats.org/officeDocument/2006/relationships/hyperlink" Target="https://prodapps.isadm.oregonstate.edu/BannerExtensibility/customPage/page/genDocusignForm?ds_template_id=825bcb9e-64aa-429a-ac2a-4745be91c10f"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www.va.gov/education/gi-bill-comparison-tool/institution/11916137" TargetMode="External"/><Relationship Id="rId7" Type="http://schemas.openxmlformats.org/officeDocument/2006/relationships/image" Target="../media/image29.sv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www.va.gov/education/gi-bill-comparison-tool/institution/11916137" TargetMode="External"/><Relationship Id="rId5" Type="http://schemas.openxmlformats.org/officeDocument/2006/relationships/image" Target="../media/image33.png"/><Relationship Id="rId4"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764243" y="1648965"/>
            <a:ext cx="5532445" cy="3469510"/>
          </a:xfrm>
        </p:spPr>
        <p:txBody>
          <a:bodyPr>
            <a:normAutofit/>
          </a:bodyPr>
          <a:lstStyle/>
          <a:p>
            <a:r>
              <a:rPr lang="en-US" sz="5400" cap="none" dirty="0">
                <a:latin typeface="Kievit Offc"/>
              </a:rPr>
              <a:t>New Student Onboarding: </a:t>
            </a:r>
            <a:br>
              <a:rPr lang="en-US" sz="5400" cap="none" dirty="0">
                <a:latin typeface="Kievit Offc"/>
              </a:rPr>
            </a:br>
            <a:r>
              <a:rPr lang="en-US" sz="5400" cap="none" dirty="0">
                <a:latin typeface="Kievit Offc"/>
              </a:rPr>
              <a:t>VA &amp; Military Education Benefits </a:t>
            </a:r>
            <a:endParaRPr lang="en-US" sz="5400" dirty="0">
              <a:latin typeface="Kievit Offc"/>
            </a:endParaRPr>
          </a:p>
        </p:txBody>
      </p:sp>
      <p:sp>
        <p:nvSpPr>
          <p:cNvPr id="4" name="Subtitle 3">
            <a:extLst>
              <a:ext uri="{FF2B5EF4-FFF2-40B4-BE49-F238E27FC236}">
                <a16:creationId xmlns:a16="http://schemas.microsoft.com/office/drawing/2014/main" id="{62622184-186A-4B23-8E10-9657345D8C6B}"/>
              </a:ext>
            </a:extLst>
          </p:cNvPr>
          <p:cNvSpPr>
            <a:spLocks noGrp="1"/>
          </p:cNvSpPr>
          <p:nvPr>
            <p:ph type="subTitle" idx="1"/>
          </p:nvPr>
        </p:nvSpPr>
        <p:spPr>
          <a:xfrm>
            <a:off x="887507" y="387472"/>
            <a:ext cx="10237694" cy="612989"/>
          </a:xfrm>
        </p:spPr>
        <p:txBody>
          <a:bodyPr vert="horz" lIns="0" tIns="0" rIns="0" bIns="0" rtlCol="0" anchor="t">
            <a:noAutofit/>
          </a:bodyPr>
          <a:lstStyle/>
          <a:p>
            <a:pPr algn="ctr"/>
            <a:endParaRPr lang="en-US" dirty="0">
              <a:latin typeface="Kievit Offc"/>
            </a:endParaRPr>
          </a:p>
          <a:p>
            <a:pPr algn="ctr"/>
            <a:r>
              <a:rPr lang="en-US" sz="3200" dirty="0">
                <a:latin typeface="Kievit Offc"/>
              </a:rPr>
              <a:t>Veterans and Military Certifying Team</a:t>
            </a:r>
          </a:p>
        </p:txBody>
      </p:sp>
      <p:pic>
        <p:nvPicPr>
          <p:cNvPr id="2" name="Picture 2">
            <a:extLst>
              <a:ext uri="{FF2B5EF4-FFF2-40B4-BE49-F238E27FC236}">
                <a16:creationId xmlns:a16="http://schemas.microsoft.com/office/drawing/2014/main" id="{75C2D2FD-DD57-4DE3-8FEC-EAEE462C831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83725" y="1651748"/>
            <a:ext cx="5174874" cy="3464856"/>
          </a:xfrm>
          <a:prstGeom prst="rect">
            <a:avLst/>
          </a:prstGeom>
        </p:spPr>
      </p:pic>
    </p:spTree>
    <p:extLst>
      <p:ext uri="{BB962C8B-B14F-4D97-AF65-F5344CB8AC3E}">
        <p14:creationId xmlns:p14="http://schemas.microsoft.com/office/powerpoint/2010/main" val="208732262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55459-DD20-927B-8F4B-93A72662401A}"/>
              </a:ext>
            </a:extLst>
          </p:cNvPr>
          <p:cNvSpPr>
            <a:spLocks noGrp="1"/>
          </p:cNvSpPr>
          <p:nvPr>
            <p:ph type="title"/>
          </p:nvPr>
        </p:nvSpPr>
        <p:spPr>
          <a:xfrm>
            <a:off x="838200" y="414335"/>
            <a:ext cx="10515600" cy="1325563"/>
          </a:xfrm>
        </p:spPr>
        <p:txBody>
          <a:bodyPr anchor="ctr">
            <a:normAutofit/>
          </a:bodyPr>
          <a:lstStyle/>
          <a:p>
            <a:pPr algn="ctr"/>
            <a:r>
              <a:rPr lang="en-US" sz="3600" b="1" dirty="0">
                <a:latin typeface="Kevit ofc"/>
              </a:rPr>
              <a:t>POST 9/11 GI BILL® (CH33) PAYMENTS </a:t>
            </a:r>
            <a:br>
              <a:rPr lang="en-US" sz="3600" b="1" dirty="0">
                <a:latin typeface="Kevit ofc"/>
              </a:rPr>
            </a:br>
            <a:r>
              <a:rPr lang="en-US" sz="3600" b="1" dirty="0">
                <a:latin typeface="Kevit ofc"/>
              </a:rPr>
              <a:t>*FULL MONTHLY RATES – </a:t>
            </a:r>
            <a:r>
              <a:rPr lang="en-US" sz="3600" b="1" u="sng" dirty="0">
                <a:latin typeface="Kevit ofc"/>
              </a:rPr>
              <a:t>ALL CLASSES ONLINE</a:t>
            </a:r>
            <a:br>
              <a:rPr lang="en-US" b="1" dirty="0"/>
            </a:br>
            <a:endParaRPr lang="en-US" sz="1200" dirty="0"/>
          </a:p>
        </p:txBody>
      </p:sp>
      <p:sp>
        <p:nvSpPr>
          <p:cNvPr id="10" name="TextBox 9">
            <a:extLst>
              <a:ext uri="{FF2B5EF4-FFF2-40B4-BE49-F238E27FC236}">
                <a16:creationId xmlns:a16="http://schemas.microsoft.com/office/drawing/2014/main" id="{1425CEBA-3A5A-F108-B761-9E427C8D4EC6}"/>
              </a:ext>
            </a:extLst>
          </p:cNvPr>
          <p:cNvSpPr txBox="1"/>
          <p:nvPr/>
        </p:nvSpPr>
        <p:spPr>
          <a:xfrm>
            <a:off x="434110" y="1739898"/>
            <a:ext cx="5738090" cy="4555093"/>
          </a:xfrm>
          <a:prstGeom prst="rect">
            <a:avLst/>
          </a:prstGeom>
          <a:noFill/>
        </p:spPr>
        <p:txBody>
          <a:bodyPr wrap="square">
            <a:spAutoFit/>
          </a:bodyPr>
          <a:lstStyle/>
          <a:p>
            <a:pPr>
              <a:spcBef>
                <a:spcPts val="100"/>
              </a:spcBef>
            </a:pPr>
            <a:r>
              <a:rPr lang="en-US" sz="2000" b="1" dirty="0">
                <a:solidFill>
                  <a:schemeClr val="tx2"/>
                </a:solidFill>
                <a:latin typeface="Kevit ofc"/>
              </a:rPr>
              <a:t>Tuition and fees paid to the school </a:t>
            </a:r>
          </a:p>
          <a:p>
            <a:pPr marL="742950" lvl="1" indent="-285750">
              <a:spcBef>
                <a:spcPts val="100"/>
              </a:spcBef>
              <a:buFont typeface="Wingdings" panose="05000000000000000000" pitchFamily="2" charset="2"/>
              <a:buChar char="§"/>
            </a:pPr>
            <a:r>
              <a:rPr lang="en-US" dirty="0">
                <a:solidFill>
                  <a:schemeClr val="tx2"/>
                </a:solidFill>
                <a:latin typeface="Kevit ofc"/>
              </a:rPr>
              <a:t>Typically arrive around week 4 or 5 of the term</a:t>
            </a:r>
          </a:p>
          <a:p>
            <a:pPr>
              <a:spcBef>
                <a:spcPts val="100"/>
              </a:spcBef>
            </a:pPr>
            <a:endParaRPr lang="en-US" dirty="0">
              <a:solidFill>
                <a:schemeClr val="tx2"/>
              </a:solidFill>
              <a:latin typeface="Kevit ofc"/>
            </a:endParaRPr>
          </a:p>
          <a:p>
            <a:pPr>
              <a:spcBef>
                <a:spcPts val="100"/>
              </a:spcBef>
            </a:pPr>
            <a:r>
              <a:rPr lang="en-US" sz="2000" b="1" dirty="0">
                <a:solidFill>
                  <a:schemeClr val="tx2"/>
                </a:solidFill>
                <a:latin typeface="Kevit ofc"/>
              </a:rPr>
              <a:t>Monthly Housing Allowance (MHA) paid to the student when enrolled </a:t>
            </a:r>
            <a:r>
              <a:rPr lang="en-US" sz="2000" b="1" u="sng" dirty="0">
                <a:solidFill>
                  <a:schemeClr val="tx2"/>
                </a:solidFill>
                <a:latin typeface="Kevit ofc"/>
              </a:rPr>
              <a:t>above</a:t>
            </a:r>
            <a:r>
              <a:rPr lang="en-US" sz="2000" b="1" dirty="0">
                <a:solidFill>
                  <a:schemeClr val="tx2"/>
                </a:solidFill>
                <a:latin typeface="Kevit ofc"/>
              </a:rPr>
              <a:t> ½ time</a:t>
            </a:r>
          </a:p>
          <a:p>
            <a:pPr marL="742950" lvl="1" indent="-285750">
              <a:spcBef>
                <a:spcPts val="100"/>
              </a:spcBef>
              <a:buFont typeface="Wingdings" panose="05000000000000000000" pitchFamily="2" charset="2"/>
              <a:buChar char="§"/>
            </a:pPr>
            <a:r>
              <a:rPr lang="en-US" dirty="0">
                <a:solidFill>
                  <a:schemeClr val="tx2"/>
                </a:solidFill>
                <a:latin typeface="Kevit ofc"/>
              </a:rPr>
              <a:t>7-11 UG credits = Prorated MHA</a:t>
            </a:r>
          </a:p>
          <a:p>
            <a:pPr marL="742950" lvl="1" indent="-285750">
              <a:spcBef>
                <a:spcPts val="100"/>
              </a:spcBef>
              <a:buFont typeface="Wingdings" panose="05000000000000000000" pitchFamily="2" charset="2"/>
              <a:buChar char="§"/>
            </a:pPr>
            <a:r>
              <a:rPr lang="en-US" dirty="0">
                <a:solidFill>
                  <a:schemeClr val="tx2"/>
                </a:solidFill>
                <a:latin typeface="Kevit ofc"/>
              </a:rPr>
              <a:t>12+ UG credits = Full MHA</a:t>
            </a:r>
          </a:p>
          <a:p>
            <a:pPr marL="228600" lvl="1">
              <a:spcBef>
                <a:spcPts val="100"/>
              </a:spcBef>
            </a:pPr>
            <a:endParaRPr lang="en-US" dirty="0">
              <a:solidFill>
                <a:schemeClr val="tx2"/>
              </a:solidFill>
              <a:latin typeface="Kevit ofc"/>
            </a:endParaRPr>
          </a:p>
          <a:p>
            <a:pPr>
              <a:spcBef>
                <a:spcPts val="100"/>
              </a:spcBef>
            </a:pPr>
            <a:r>
              <a:rPr lang="en-US" b="1" dirty="0">
                <a:solidFill>
                  <a:schemeClr val="tx2"/>
                </a:solidFill>
                <a:latin typeface="Kevit ofc"/>
              </a:rPr>
              <a:t>*  </a:t>
            </a:r>
            <a:r>
              <a:rPr lang="en-US" sz="2000" b="1" dirty="0">
                <a:solidFill>
                  <a:schemeClr val="tx2"/>
                </a:solidFill>
                <a:latin typeface="Kevit ofc"/>
              </a:rPr>
              <a:t>Housing allowance based on 1/2 the National Average when all classes are online</a:t>
            </a:r>
          </a:p>
          <a:p>
            <a:pPr>
              <a:spcBef>
                <a:spcPts val="100"/>
              </a:spcBef>
            </a:pPr>
            <a:endParaRPr lang="en-US" dirty="0">
              <a:solidFill>
                <a:schemeClr val="tx2"/>
              </a:solidFill>
              <a:latin typeface="Kevit ofc"/>
            </a:endParaRPr>
          </a:p>
          <a:p>
            <a:pPr>
              <a:spcBef>
                <a:spcPts val="100"/>
              </a:spcBef>
            </a:pPr>
            <a:r>
              <a:rPr lang="en-US" sz="2000" dirty="0">
                <a:solidFill>
                  <a:schemeClr val="tx2"/>
                </a:solidFill>
                <a:latin typeface="Kevit ofc"/>
              </a:rPr>
              <a:t>Book stipend from the VA paid to you </a:t>
            </a:r>
          </a:p>
          <a:p>
            <a:pPr marL="742950" lvl="1" indent="-285750">
              <a:spcBef>
                <a:spcPts val="100"/>
              </a:spcBef>
              <a:buFont typeface="Wingdings" panose="05000000000000000000" pitchFamily="2" charset="2"/>
              <a:buChar char="§"/>
            </a:pPr>
            <a:r>
              <a:rPr lang="en-US" dirty="0">
                <a:solidFill>
                  <a:schemeClr val="tx2"/>
                </a:solidFill>
                <a:latin typeface="Kevit ofc"/>
              </a:rPr>
              <a:t>$1000 maximum per year</a:t>
            </a:r>
          </a:p>
          <a:p>
            <a:pPr marL="742950" lvl="1" indent="-285750">
              <a:spcBef>
                <a:spcPts val="100"/>
              </a:spcBef>
              <a:buFont typeface="Wingdings" panose="05000000000000000000" pitchFamily="2" charset="2"/>
              <a:buChar char="§"/>
            </a:pPr>
            <a:r>
              <a:rPr lang="en-US" dirty="0">
                <a:solidFill>
                  <a:schemeClr val="tx2"/>
                </a:solidFill>
                <a:latin typeface="Kevit ofc"/>
              </a:rPr>
              <a:t>$41.67 per credit</a:t>
            </a:r>
          </a:p>
          <a:p>
            <a:pPr marL="742950" lvl="1" indent="-285750">
              <a:spcBef>
                <a:spcPts val="100"/>
              </a:spcBef>
              <a:buFont typeface="Wingdings" panose="05000000000000000000" pitchFamily="2" charset="2"/>
              <a:buChar char="§"/>
            </a:pPr>
            <a:r>
              <a:rPr lang="en-US" dirty="0">
                <a:solidFill>
                  <a:schemeClr val="tx2"/>
                </a:solidFill>
                <a:latin typeface="Kevit ofc"/>
              </a:rPr>
              <a:t>May exhaust in your second term</a:t>
            </a:r>
          </a:p>
        </p:txBody>
      </p:sp>
      <p:pic>
        <p:nvPicPr>
          <p:cNvPr id="14" name="Graphic 13">
            <a:extLst>
              <a:ext uri="{FF2B5EF4-FFF2-40B4-BE49-F238E27FC236}">
                <a16:creationId xmlns:a16="http://schemas.microsoft.com/office/drawing/2014/main" id="{7775E3AA-E605-80EA-F34A-505E905D4E1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39904" y="5832821"/>
            <a:ext cx="393353" cy="393353"/>
          </a:xfrm>
          <a:prstGeom prst="rect">
            <a:avLst/>
          </a:prstGeom>
        </p:spPr>
      </p:pic>
      <p:sp>
        <p:nvSpPr>
          <p:cNvPr id="6" name="Content Placeholder 5">
            <a:extLst>
              <a:ext uri="{FF2B5EF4-FFF2-40B4-BE49-F238E27FC236}">
                <a16:creationId xmlns:a16="http://schemas.microsoft.com/office/drawing/2014/main" id="{7D3CB2F3-A1EF-53FF-04E1-3765B1B2814B}"/>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ph sz="half" idx="2"/>
          </p:nvPr>
        </p:nvSpPr>
        <p:spPr>
          <a:xfrm>
            <a:off x="6172200" y="1825625"/>
            <a:ext cx="5181600" cy="4351338"/>
          </a:xfr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457200" lvl="1">
              <a:spcBef>
                <a:spcPts val="100"/>
              </a:spcBef>
            </a:pPr>
            <a:endParaRPr lang="en-US" sz="1800" dirty="0"/>
          </a:p>
          <a:p>
            <a:pPr marL="457200" lvl="1" algn="r">
              <a:spcBef>
                <a:spcPts val="100"/>
              </a:spcBef>
            </a:pPr>
            <a:endParaRPr lang="en-US" sz="1800" dirty="0"/>
          </a:p>
        </p:txBody>
      </p:sp>
      <p:pic>
        <p:nvPicPr>
          <p:cNvPr id="7" name="Picture 6" descr="Screenshot of the estimated benefits from the GI Bill Comparison Tool">
            <a:extLst>
              <a:ext uri="{FF2B5EF4-FFF2-40B4-BE49-F238E27FC236}">
                <a16:creationId xmlns:a16="http://schemas.microsoft.com/office/drawing/2014/main" id="{8BCDA57F-DC0C-CC7D-6CB8-90F20B4CFFD7}"/>
              </a:ext>
            </a:extLst>
          </p:cNvPr>
          <p:cNvPicPr>
            <a:picLocks noChangeAspect="1"/>
          </p:cNvPicPr>
          <p:nvPr/>
        </p:nvPicPr>
        <p:blipFill>
          <a:blip r:embed="rId5"/>
          <a:stretch>
            <a:fillRect/>
          </a:stretch>
        </p:blipFill>
        <p:spPr>
          <a:xfrm>
            <a:off x="6246007" y="1909836"/>
            <a:ext cx="5350248" cy="3111411"/>
          </a:xfrm>
          <a:prstGeom prst="rect">
            <a:avLst/>
          </a:prstGeom>
        </p:spPr>
      </p:pic>
      <p:sp>
        <p:nvSpPr>
          <p:cNvPr id="17" name="TextBox 16">
            <a:extLst>
              <a:ext uri="{FF2B5EF4-FFF2-40B4-BE49-F238E27FC236}">
                <a16:creationId xmlns:a16="http://schemas.microsoft.com/office/drawing/2014/main" id="{D2344A99-F7A0-128A-95C9-06D0060CD4B4}"/>
              </a:ext>
            </a:extLst>
          </p:cNvPr>
          <p:cNvSpPr txBox="1"/>
          <p:nvPr/>
        </p:nvSpPr>
        <p:spPr>
          <a:xfrm>
            <a:off x="5848927" y="5098939"/>
            <a:ext cx="5828145" cy="276999"/>
          </a:xfrm>
          <a:prstGeom prst="rect">
            <a:avLst/>
          </a:prstGeom>
          <a:noFill/>
        </p:spPr>
        <p:txBody>
          <a:bodyPr wrap="square">
            <a:spAutoFit/>
          </a:bodyPr>
          <a:lstStyle/>
          <a:p>
            <a:pPr lvl="1"/>
            <a:r>
              <a:rPr lang="en-US" sz="1200" b="1" i="0" dirty="0">
                <a:solidFill>
                  <a:srgbClr val="212121"/>
                </a:solidFill>
                <a:effectLst/>
                <a:latin typeface="Source Sans Pro" panose="020B0503030403020204" pitchFamily="34" charset="0"/>
                <a:hlinkClick r:id="rId6"/>
              </a:rPr>
              <a:t>https://www.va.gov/education/gi-bill-comparison-tool/institution/11916137</a:t>
            </a:r>
            <a:r>
              <a:rPr lang="en-US" sz="1200" b="1" i="0" dirty="0">
                <a:solidFill>
                  <a:srgbClr val="212121"/>
                </a:solidFill>
                <a:effectLst/>
                <a:latin typeface="Source Sans Pro" panose="020B0503030403020204" pitchFamily="34" charset="0"/>
              </a:rPr>
              <a:t> </a:t>
            </a:r>
            <a:endParaRPr lang="en-US" sz="1200" dirty="0"/>
          </a:p>
        </p:txBody>
      </p:sp>
      <p:sp>
        <p:nvSpPr>
          <p:cNvPr id="4" name="Footer Placeholder 3">
            <a:extLst>
              <a:ext uri="{FF2B5EF4-FFF2-40B4-BE49-F238E27FC236}">
                <a16:creationId xmlns:a16="http://schemas.microsoft.com/office/drawing/2014/main" id="{D19CDD81-283A-5597-362E-465F3D6562D1}"/>
              </a:ext>
            </a:extLst>
          </p:cNvPr>
          <p:cNvSpPr>
            <a:spLocks noGrp="1"/>
          </p:cNvSpPr>
          <p:nvPr>
            <p:ph type="ftr" sz="quarter" idx="11"/>
          </p:nvPr>
        </p:nvSpPr>
        <p:spPr>
          <a:xfrm>
            <a:off x="4038600" y="6226174"/>
            <a:ext cx="6680200" cy="365125"/>
          </a:xfrm>
        </p:spPr>
        <p:txBody>
          <a:bodyPr anchor="ctr">
            <a:normAutofit/>
          </a:bodyPr>
          <a:lstStyle/>
          <a:p>
            <a:pPr>
              <a:spcAft>
                <a:spcPts val="600"/>
              </a:spcAft>
            </a:pPr>
            <a:r>
              <a:rPr lang="en-US" dirty="0"/>
              <a:t>OREGON STATE UNIVERSITY</a:t>
            </a:r>
          </a:p>
        </p:txBody>
      </p:sp>
      <p:sp>
        <p:nvSpPr>
          <p:cNvPr id="5" name="Slide Number Placeholder 4">
            <a:extLst>
              <a:ext uri="{FF2B5EF4-FFF2-40B4-BE49-F238E27FC236}">
                <a16:creationId xmlns:a16="http://schemas.microsoft.com/office/drawing/2014/main" id="{353C0AEF-D1EA-6949-3618-077DA09B8335}"/>
              </a:ext>
            </a:extLst>
          </p:cNvPr>
          <p:cNvSpPr>
            <a:spLocks noGrp="1"/>
          </p:cNvSpPr>
          <p:nvPr>
            <p:ph type="sldNum" sz="quarter" idx="12"/>
          </p:nvPr>
        </p:nvSpPr>
        <p:spPr>
          <a:xfrm>
            <a:off x="10718800" y="6226174"/>
            <a:ext cx="635000" cy="365125"/>
          </a:xfrm>
        </p:spPr>
        <p:txBody>
          <a:bodyPr anchor="ctr">
            <a:normAutofit/>
          </a:bodyPr>
          <a:lstStyle/>
          <a:p>
            <a:pPr>
              <a:spcAft>
                <a:spcPts val="600"/>
              </a:spcAft>
            </a:pPr>
            <a:fld id="{AAB6004F-53F9-E74D-AC89-56EA63355CB3}" type="slidenum">
              <a:rPr lang="en-US" smtClean="0"/>
              <a:pPr>
                <a:spcAft>
                  <a:spcPts val="600"/>
                </a:spcAft>
              </a:pPr>
              <a:t>9</a:t>
            </a:fld>
            <a:endParaRPr lang="en-US"/>
          </a:p>
        </p:txBody>
      </p:sp>
    </p:spTree>
    <p:extLst>
      <p:ext uri="{BB962C8B-B14F-4D97-AF65-F5344CB8AC3E}">
        <p14:creationId xmlns:p14="http://schemas.microsoft.com/office/powerpoint/2010/main" val="3739727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55459-DD20-927B-8F4B-93A72662401A}"/>
              </a:ext>
            </a:extLst>
          </p:cNvPr>
          <p:cNvSpPr>
            <a:spLocks noGrp="1"/>
          </p:cNvSpPr>
          <p:nvPr>
            <p:ph type="title"/>
          </p:nvPr>
        </p:nvSpPr>
        <p:spPr>
          <a:xfrm>
            <a:off x="838200" y="365125"/>
            <a:ext cx="10515600" cy="1325563"/>
          </a:xfrm>
        </p:spPr>
        <p:txBody>
          <a:bodyPr anchor="ctr">
            <a:normAutofit fontScale="90000"/>
          </a:bodyPr>
          <a:lstStyle/>
          <a:p>
            <a:br>
              <a:rPr lang="en-US" sz="3600" dirty="0">
                <a:latin typeface="Kevit ofc"/>
              </a:rPr>
            </a:br>
            <a:r>
              <a:rPr lang="en-US" sz="3600" b="1" dirty="0">
                <a:latin typeface="Kevit ofc"/>
              </a:rPr>
              <a:t>DEPENDENTS EDUCATIONAL ASSISTANCE PROGRAM (CH 35)</a:t>
            </a:r>
            <a:br>
              <a:rPr lang="en-US" sz="2800" b="1" dirty="0"/>
            </a:br>
            <a:endParaRPr lang="en-US" sz="2800" dirty="0"/>
          </a:p>
        </p:txBody>
      </p:sp>
      <p:sp>
        <p:nvSpPr>
          <p:cNvPr id="12" name="Content Placeholder 11">
            <a:extLst>
              <a:ext uri="{FF2B5EF4-FFF2-40B4-BE49-F238E27FC236}">
                <a16:creationId xmlns:a16="http://schemas.microsoft.com/office/drawing/2014/main" id="{DBAEB5D4-4319-710B-9B36-364DD12B45E2}"/>
              </a:ext>
            </a:extLst>
          </p:cNvPr>
          <p:cNvSpPr>
            <a:spLocks noGrp="1"/>
          </p:cNvSpPr>
          <p:nvPr>
            <p:ph sz="half" idx="1"/>
          </p:nvPr>
        </p:nvSpPr>
        <p:spPr>
          <a:xfrm>
            <a:off x="1329532" y="1782762"/>
            <a:ext cx="10372611" cy="4351338"/>
          </a:xfrm>
        </p:spPr>
        <p:txBody>
          <a:bodyPr>
            <a:normAutofit/>
          </a:bodyPr>
          <a:lstStyle/>
          <a:p>
            <a:pPr marL="0" indent="0">
              <a:buNone/>
            </a:pPr>
            <a:r>
              <a:rPr lang="en-US" dirty="0"/>
              <a:t>DEA benefits are paid directly to </a:t>
            </a:r>
            <a:r>
              <a:rPr lang="en-US" u="sng" dirty="0"/>
              <a:t>you</a:t>
            </a:r>
            <a:r>
              <a:rPr lang="en-US" dirty="0"/>
              <a:t> </a:t>
            </a:r>
          </a:p>
          <a:p>
            <a:pPr marL="0" indent="0">
              <a:buNone/>
            </a:pPr>
            <a:r>
              <a:rPr lang="en-US" dirty="0"/>
              <a:t>VA does </a:t>
            </a:r>
            <a:r>
              <a:rPr lang="en-US" b="1" dirty="0"/>
              <a:t>not</a:t>
            </a:r>
            <a:r>
              <a:rPr lang="en-US" dirty="0"/>
              <a:t> pay tuition to the school </a:t>
            </a:r>
          </a:p>
          <a:p>
            <a:pPr marL="0" indent="0">
              <a:buNone/>
            </a:pPr>
            <a:r>
              <a:rPr lang="en-US" dirty="0"/>
              <a:t>	Qualified Dependents and Residents of Oregon may apply for 	the additional Dependent Tuition Waiver</a:t>
            </a:r>
          </a:p>
          <a:p>
            <a:pPr marL="0" indent="0">
              <a:buNone/>
            </a:pPr>
            <a:r>
              <a:rPr lang="en-US" dirty="0"/>
              <a:t>Check the current benefit rates from VA:</a:t>
            </a:r>
          </a:p>
          <a:p>
            <a:pPr marL="0" indent="0">
              <a:buNone/>
            </a:pPr>
            <a:r>
              <a:rPr lang="en-US" sz="1600" dirty="0">
                <a:hlinkClick r:id="rId3"/>
              </a:rPr>
              <a:t>https://www.va.gov/family-and-caregiver-benefits/education-and-careers/dependents-education-assistance/rates/</a:t>
            </a:r>
            <a:r>
              <a:rPr lang="en-US" sz="1600" dirty="0"/>
              <a:t> </a:t>
            </a:r>
          </a:p>
        </p:txBody>
      </p:sp>
      <p:sp>
        <p:nvSpPr>
          <p:cNvPr id="19" name="Speech Bubble: Rectangle with Corners Rounded 18">
            <a:extLst>
              <a:ext uri="{FF2B5EF4-FFF2-40B4-BE49-F238E27FC236}">
                <a16:creationId xmlns:a16="http://schemas.microsoft.com/office/drawing/2014/main" id="{9A213290-E232-D8AF-D510-C6A679FEFE92}"/>
              </a:ext>
              <a:ext uri="{C183D7F6-B498-43B3-948B-1728B52AA6E4}">
                <adec:decorative xmlns:adec="http://schemas.microsoft.com/office/drawing/2017/decorative" val="1"/>
              </a:ext>
            </a:extLst>
          </p:cNvPr>
          <p:cNvSpPr/>
          <p:nvPr/>
        </p:nvSpPr>
        <p:spPr>
          <a:xfrm>
            <a:off x="551742" y="2992714"/>
            <a:ext cx="1555580" cy="559932"/>
          </a:xfrm>
          <a:prstGeom prst="wedgeRoundRectCallou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effectLst>
                  <a:glow rad="127000">
                    <a:schemeClr val="tx2"/>
                  </a:glow>
                  <a:outerShdw blurRad="50800" dist="38100" dir="2700000" algn="tl" rotWithShape="0">
                    <a:schemeClr val="accent6">
                      <a:alpha val="40000"/>
                    </a:schemeClr>
                  </a:outerShdw>
                </a:effectLst>
                <a:highlight>
                  <a:srgbClr val="FF0000"/>
                </a:highlight>
              </a:rPr>
              <a:t>Reminder!</a:t>
            </a:r>
          </a:p>
        </p:txBody>
      </p:sp>
      <p:pic>
        <p:nvPicPr>
          <p:cNvPr id="11" name="Graphic 10">
            <a:extLst>
              <a:ext uri="{FF2B5EF4-FFF2-40B4-BE49-F238E27FC236}">
                <a16:creationId xmlns:a16="http://schemas.microsoft.com/office/drawing/2014/main" id="{E47C145D-97FA-D8A4-7A7D-4C5F3354EB0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24400" y="4620985"/>
            <a:ext cx="1970314" cy="1970314"/>
          </a:xfrm>
          <a:prstGeom prst="rect">
            <a:avLst/>
          </a:prstGeom>
        </p:spPr>
      </p:pic>
      <p:sp>
        <p:nvSpPr>
          <p:cNvPr id="4" name="Footer Placeholder 3">
            <a:extLst>
              <a:ext uri="{FF2B5EF4-FFF2-40B4-BE49-F238E27FC236}">
                <a16:creationId xmlns:a16="http://schemas.microsoft.com/office/drawing/2014/main" id="{D19CDD81-283A-5597-362E-465F3D6562D1}"/>
              </a:ext>
            </a:extLst>
          </p:cNvPr>
          <p:cNvSpPr>
            <a:spLocks noGrp="1"/>
          </p:cNvSpPr>
          <p:nvPr>
            <p:ph type="ftr" sz="quarter" idx="11"/>
          </p:nvPr>
        </p:nvSpPr>
        <p:spPr>
          <a:xfrm>
            <a:off x="4038600" y="6226174"/>
            <a:ext cx="6680200" cy="365125"/>
          </a:xfrm>
        </p:spPr>
        <p:txBody>
          <a:bodyPr anchor="ctr">
            <a:normAutofit/>
          </a:bodyPr>
          <a:lstStyle/>
          <a:p>
            <a:pPr>
              <a:spcAft>
                <a:spcPts val="600"/>
              </a:spcAft>
            </a:pPr>
            <a:r>
              <a:rPr lang="en-US" dirty="0"/>
              <a:t>OREGON STATE UNIVERSITY</a:t>
            </a:r>
          </a:p>
        </p:txBody>
      </p:sp>
      <p:sp>
        <p:nvSpPr>
          <p:cNvPr id="5" name="Slide Number Placeholder 4">
            <a:extLst>
              <a:ext uri="{FF2B5EF4-FFF2-40B4-BE49-F238E27FC236}">
                <a16:creationId xmlns:a16="http://schemas.microsoft.com/office/drawing/2014/main" id="{353C0AEF-D1EA-6949-3618-077DA09B8335}"/>
              </a:ext>
            </a:extLst>
          </p:cNvPr>
          <p:cNvSpPr>
            <a:spLocks noGrp="1"/>
          </p:cNvSpPr>
          <p:nvPr>
            <p:ph type="sldNum" sz="quarter" idx="12"/>
          </p:nvPr>
        </p:nvSpPr>
        <p:spPr>
          <a:xfrm>
            <a:off x="10718800" y="6226174"/>
            <a:ext cx="635000" cy="365125"/>
          </a:xfrm>
        </p:spPr>
        <p:txBody>
          <a:bodyPr anchor="ctr">
            <a:normAutofit/>
          </a:bodyPr>
          <a:lstStyle/>
          <a:p>
            <a:pPr>
              <a:spcAft>
                <a:spcPts val="600"/>
              </a:spcAft>
            </a:pPr>
            <a:fld id="{AAB6004F-53F9-E74D-AC89-56EA63355CB3}" type="slidenum">
              <a:rPr lang="en-US" smtClean="0"/>
              <a:pPr>
                <a:spcAft>
                  <a:spcPts val="600"/>
                </a:spcAft>
              </a:pPr>
              <a:t>10</a:t>
            </a:fld>
            <a:endParaRPr lang="en-US"/>
          </a:p>
        </p:txBody>
      </p:sp>
      <p:pic>
        <p:nvPicPr>
          <p:cNvPr id="14" name="Picture 13">
            <a:extLst>
              <a:ext uri="{FF2B5EF4-FFF2-40B4-BE49-F238E27FC236}">
                <a16:creationId xmlns:a16="http://schemas.microsoft.com/office/drawing/2014/main" id="{EC0EFFA3-2841-0314-45C2-2E116977D79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77082" y="1829652"/>
            <a:ext cx="552450" cy="381000"/>
          </a:xfrm>
          <a:prstGeom prst="rect">
            <a:avLst/>
          </a:prstGeom>
        </p:spPr>
      </p:pic>
      <p:pic>
        <p:nvPicPr>
          <p:cNvPr id="15" name="Picture 14">
            <a:extLst>
              <a:ext uri="{FF2B5EF4-FFF2-40B4-BE49-F238E27FC236}">
                <a16:creationId xmlns:a16="http://schemas.microsoft.com/office/drawing/2014/main" id="{8E755B6A-7382-59E2-61F4-7F3C99E69A8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63589" y="2411183"/>
            <a:ext cx="552450" cy="381000"/>
          </a:xfrm>
          <a:prstGeom prst="rect">
            <a:avLst/>
          </a:prstGeom>
        </p:spPr>
      </p:pic>
      <p:pic>
        <p:nvPicPr>
          <p:cNvPr id="16" name="Picture 15">
            <a:extLst>
              <a:ext uri="{FF2B5EF4-FFF2-40B4-BE49-F238E27FC236}">
                <a16:creationId xmlns:a16="http://schemas.microsoft.com/office/drawing/2014/main" id="{AB9BEB7D-3070-70A4-0F43-6660D650C69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23186" y="3814821"/>
            <a:ext cx="552450" cy="381000"/>
          </a:xfrm>
          <a:prstGeom prst="rect">
            <a:avLst/>
          </a:prstGeom>
        </p:spPr>
      </p:pic>
    </p:spTree>
    <p:extLst>
      <p:ext uri="{BB962C8B-B14F-4D97-AF65-F5344CB8AC3E}">
        <p14:creationId xmlns:p14="http://schemas.microsoft.com/office/powerpoint/2010/main" val="3689206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6D5D8-D117-8445-DFCD-573718ADE8D3}"/>
              </a:ext>
            </a:extLst>
          </p:cNvPr>
          <p:cNvSpPr>
            <a:spLocks noGrp="1"/>
          </p:cNvSpPr>
          <p:nvPr>
            <p:ph type="title"/>
          </p:nvPr>
        </p:nvSpPr>
        <p:spPr>
          <a:xfrm>
            <a:off x="839788" y="365125"/>
            <a:ext cx="10515600" cy="1325563"/>
          </a:xfrm>
        </p:spPr>
        <p:txBody>
          <a:bodyPr vert="horz" lIns="91440" tIns="45720" rIns="91440" bIns="45720" rtlCol="0" anchor="ctr">
            <a:normAutofit/>
          </a:bodyPr>
          <a:lstStyle/>
          <a:p>
            <a:pPr algn="ctr"/>
            <a:r>
              <a:rPr lang="en-US" b="1" dirty="0">
                <a:latin typeface="Kievit Offc" panose="020B0504030101020102"/>
              </a:rPr>
              <a:t>ADDITIONAL BENEFIT RATES</a:t>
            </a:r>
            <a:endParaRPr lang="en-US" b="1" kern="1200" baseline="0" dirty="0">
              <a:latin typeface="Kievit Offc" panose="020B0504030101020102"/>
            </a:endParaRPr>
          </a:p>
        </p:txBody>
      </p:sp>
      <p:sp>
        <p:nvSpPr>
          <p:cNvPr id="12" name="Text Placeholder 2">
            <a:extLst>
              <a:ext uri="{FF2B5EF4-FFF2-40B4-BE49-F238E27FC236}">
                <a16:creationId xmlns:a16="http://schemas.microsoft.com/office/drawing/2014/main" id="{836AEE9D-934F-280B-015F-A00EE475E588}"/>
              </a:ext>
            </a:extLst>
          </p:cNvPr>
          <p:cNvSpPr>
            <a:spLocks noGrp="1"/>
          </p:cNvSpPr>
          <p:nvPr>
            <p:ph type="body" idx="1"/>
          </p:nvPr>
        </p:nvSpPr>
        <p:spPr>
          <a:xfrm>
            <a:off x="862014" y="1332071"/>
            <a:ext cx="5157787" cy="823912"/>
          </a:xfrm>
        </p:spPr>
        <p:txBody>
          <a:bodyPr/>
          <a:lstStyle/>
          <a:p>
            <a:r>
              <a:rPr lang="en-US" kern="1200" baseline="0" dirty="0">
                <a:latin typeface="Kievit Offc" panose="020B0504030101020102"/>
                <a:ea typeface="+mj-ea"/>
                <a:cs typeface="+mj-cs"/>
              </a:rPr>
              <a:t>MGIB benefit rates</a:t>
            </a:r>
            <a:endParaRPr lang="en-US" dirty="0">
              <a:latin typeface="Kievit Offc" panose="020B0504030101020102"/>
            </a:endParaRPr>
          </a:p>
        </p:txBody>
      </p:sp>
      <p:sp>
        <p:nvSpPr>
          <p:cNvPr id="3" name="Content Placeholder 2">
            <a:extLst>
              <a:ext uri="{FF2B5EF4-FFF2-40B4-BE49-F238E27FC236}">
                <a16:creationId xmlns:a16="http://schemas.microsoft.com/office/drawing/2014/main" id="{7247C1BB-F107-0669-E053-1FA4A7BC08D8}"/>
              </a:ext>
            </a:extLst>
          </p:cNvPr>
          <p:cNvSpPr>
            <a:spLocks noGrp="1"/>
          </p:cNvSpPr>
          <p:nvPr>
            <p:ph sz="half" idx="2"/>
          </p:nvPr>
        </p:nvSpPr>
        <p:spPr>
          <a:xfrm>
            <a:off x="862013" y="2155983"/>
            <a:ext cx="5157787" cy="3684588"/>
          </a:xfrm>
        </p:spPr>
        <p:txBody>
          <a:bodyPr vert="horz" lIns="91440" tIns="45720" rIns="91440" bIns="45720" rtlCol="0">
            <a:normAutofit/>
          </a:bodyPr>
          <a:lstStyle/>
          <a:p>
            <a:r>
              <a:rPr lang="en-US" b="0" i="0" u="sng" dirty="0">
                <a:effectLst/>
                <a:hlinkClick r:id="rId3" tooltip="Montgomery GI Bill Selected Reserve (Chapter 1606) rates"/>
              </a:rPr>
              <a:t>Montgomery GI Bill Selected Reserve</a:t>
            </a:r>
            <a:endParaRPr lang="en-US" b="0" i="0" u="sng" dirty="0">
              <a:effectLst/>
            </a:endParaRPr>
          </a:p>
          <a:p>
            <a:r>
              <a:rPr lang="en-US" b="0" i="0" u="sng" dirty="0">
                <a:effectLst/>
                <a:hlinkClick r:id="rId4" tooltip="Montgomery GI Bill Active Duty (Chapter 30) rates"/>
              </a:rPr>
              <a:t>Montgomery GI Bill Active Duty</a:t>
            </a:r>
            <a:endParaRPr lang="en-US" b="0" i="0" u="sng" dirty="0">
              <a:effectLst/>
            </a:endParaRPr>
          </a:p>
          <a:p>
            <a:r>
              <a:rPr lang="en-US" b="0" i="0" u="sng" dirty="0">
                <a:effectLst/>
                <a:hlinkClick r:id="rId5" tooltip="$600 Montgomery GI Bill Buy-Up program rates"/>
              </a:rPr>
              <a:t>Montgomery GI Bill $600 Buy-Up program</a:t>
            </a:r>
            <a:endParaRPr lang="en-US" dirty="0"/>
          </a:p>
          <a:p>
            <a:pPr marL="0" indent="0">
              <a:buNone/>
            </a:pPr>
            <a:endParaRPr lang="en-US" dirty="0"/>
          </a:p>
        </p:txBody>
      </p:sp>
      <p:sp>
        <p:nvSpPr>
          <p:cNvPr id="14" name="Text Placeholder 4">
            <a:extLst>
              <a:ext uri="{FF2B5EF4-FFF2-40B4-BE49-F238E27FC236}">
                <a16:creationId xmlns:a16="http://schemas.microsoft.com/office/drawing/2014/main" id="{EDED09A8-4B3F-DA29-1A80-81458B94EFC7}"/>
              </a:ext>
            </a:extLst>
          </p:cNvPr>
          <p:cNvSpPr>
            <a:spLocks noGrp="1"/>
          </p:cNvSpPr>
          <p:nvPr>
            <p:ph type="body" sz="quarter" idx="3"/>
          </p:nvPr>
        </p:nvSpPr>
        <p:spPr>
          <a:xfrm>
            <a:off x="5943600" y="1335041"/>
            <a:ext cx="5434015" cy="820942"/>
          </a:xfrm>
        </p:spPr>
        <p:txBody>
          <a:bodyPr/>
          <a:lstStyle/>
          <a:p>
            <a:r>
              <a:rPr lang="en-US" dirty="0"/>
              <a:t>Military Tuition Assistance</a:t>
            </a:r>
          </a:p>
        </p:txBody>
      </p:sp>
      <p:sp>
        <p:nvSpPr>
          <p:cNvPr id="7" name="TextBox 6">
            <a:extLst>
              <a:ext uri="{FF2B5EF4-FFF2-40B4-BE49-F238E27FC236}">
                <a16:creationId xmlns:a16="http://schemas.microsoft.com/office/drawing/2014/main" id="{91B7FA90-49CF-7F26-0AE4-2856BFA6E8E7}"/>
              </a:ext>
            </a:extLst>
          </p:cNvPr>
          <p:cNvSpPr txBox="1"/>
          <p:nvPr/>
        </p:nvSpPr>
        <p:spPr>
          <a:xfrm>
            <a:off x="5919785" y="2189768"/>
            <a:ext cx="5434015" cy="4036405"/>
          </a:xfrm>
          <a:prstGeom prst="rect">
            <a:avLst/>
          </a:prstGeom>
        </p:spPr>
        <p:txBody>
          <a:bodyPr vert="horz" lIns="91440" tIns="45720" rIns="91440" bIns="45720" rtlCol="0">
            <a:normAutofit/>
          </a:bodyPr>
          <a:lstStyle/>
          <a:p>
            <a:pPr>
              <a:lnSpc>
                <a:spcPct val="90000"/>
              </a:lnSpc>
              <a:spcAft>
                <a:spcPts val="600"/>
              </a:spcAft>
            </a:pPr>
            <a:r>
              <a:rPr lang="en-US" sz="2000" dirty="0">
                <a:solidFill>
                  <a:schemeClr val="tx2"/>
                </a:solidFill>
                <a:latin typeface="Kievit Offc" panose="020B0504030101020102" pitchFamily="34" charset="0"/>
                <a:hlinkClick r:id="rId6"/>
              </a:rPr>
              <a:t>Federal Tuition Assistance </a:t>
            </a:r>
            <a:r>
              <a:rPr lang="en-US" sz="2000" dirty="0">
                <a:solidFill>
                  <a:schemeClr val="tx2"/>
                </a:solidFill>
                <a:effectLst/>
                <a:latin typeface="Kievit Offc" panose="020B0504030101020102" pitchFamily="34" charset="0"/>
              </a:rPr>
              <a:t>will apply around $166 per quarter credit hour up to FY cap</a:t>
            </a:r>
          </a:p>
          <a:p>
            <a:pPr indent="-228600">
              <a:lnSpc>
                <a:spcPct val="90000"/>
              </a:lnSpc>
              <a:spcAft>
                <a:spcPts val="600"/>
              </a:spcAft>
              <a:buFont typeface="Arial"/>
              <a:buChar char="•"/>
            </a:pPr>
            <a:r>
              <a:rPr lang="en-US" sz="2000" dirty="0">
                <a:solidFill>
                  <a:schemeClr val="tx2"/>
                </a:solidFill>
                <a:latin typeface="Kievit Offc" panose="020B0504030101020102" pitchFamily="34" charset="0"/>
              </a:rPr>
              <a:t>Visit your installation’s Adult Education Center for assistance</a:t>
            </a:r>
          </a:p>
          <a:p>
            <a:pPr indent="-228600">
              <a:lnSpc>
                <a:spcPct val="90000"/>
              </a:lnSpc>
              <a:spcAft>
                <a:spcPts val="600"/>
              </a:spcAft>
              <a:buFont typeface="Arial"/>
              <a:buChar char="•"/>
            </a:pPr>
            <a:r>
              <a:rPr lang="en-US" sz="2000" dirty="0">
                <a:solidFill>
                  <a:schemeClr val="tx2"/>
                </a:solidFill>
                <a:latin typeface="Kievit Offc" panose="020B0504030101020102" pitchFamily="34" charset="0"/>
              </a:rPr>
              <a:t>Send approved TA requests to </a:t>
            </a:r>
            <a:r>
              <a:rPr lang="en-US" sz="2000" dirty="0">
                <a:solidFill>
                  <a:schemeClr val="tx2"/>
                </a:solidFill>
                <a:latin typeface="Kievit Offc" panose="020B0504030101020102" pitchFamily="34" charset="0"/>
                <a:hlinkClick r:id="rId7"/>
              </a:rPr>
              <a:t>veterans@oregonstate.edu</a:t>
            </a:r>
            <a:r>
              <a:rPr lang="en-US" sz="2000" dirty="0">
                <a:solidFill>
                  <a:schemeClr val="tx2"/>
                </a:solidFill>
                <a:latin typeface="Kievit Offc" panose="020B0504030101020102" pitchFamily="34" charset="0"/>
              </a:rPr>
              <a:t> every term!</a:t>
            </a:r>
            <a:endParaRPr lang="en-US" sz="2000" dirty="0">
              <a:solidFill>
                <a:schemeClr val="tx2"/>
              </a:solidFill>
              <a:effectLst/>
              <a:latin typeface="Kievit Offc" panose="020B0504030101020102" pitchFamily="34" charset="0"/>
            </a:endParaRPr>
          </a:p>
          <a:p>
            <a:pPr indent="-228600">
              <a:lnSpc>
                <a:spcPct val="90000"/>
              </a:lnSpc>
              <a:spcAft>
                <a:spcPts val="600"/>
              </a:spcAft>
              <a:buFont typeface="Arial"/>
              <a:buChar char="•"/>
            </a:pPr>
            <a:endParaRPr lang="en-US" sz="2000" dirty="0">
              <a:solidFill>
                <a:schemeClr val="tx2"/>
              </a:solidFill>
              <a:latin typeface="Kievit Offc" panose="020B0504030101020102" pitchFamily="34" charset="0"/>
            </a:endParaRPr>
          </a:p>
          <a:p>
            <a:pPr>
              <a:spcAft>
                <a:spcPts val="600"/>
              </a:spcAft>
            </a:pPr>
            <a:r>
              <a:rPr lang="en-US" sz="2000" dirty="0">
                <a:solidFill>
                  <a:schemeClr val="tx2"/>
                </a:solidFill>
                <a:latin typeface="Kievit Offc" panose="020B0504030101020102" pitchFamily="34" charset="0"/>
                <a:hlinkClick r:id="rId8"/>
              </a:rPr>
              <a:t>Oregon National Guard State Tuition Assistance</a:t>
            </a:r>
            <a:endParaRPr lang="en-US" sz="2000" dirty="0">
              <a:solidFill>
                <a:schemeClr val="tx2"/>
              </a:solidFill>
              <a:latin typeface="Kievit Offc" panose="020B0504030101020102" pitchFamily="34" charset="0"/>
            </a:endParaRPr>
          </a:p>
          <a:p>
            <a:pPr indent="-228600">
              <a:spcAft>
                <a:spcPts val="600"/>
              </a:spcAft>
              <a:buFont typeface="Arial"/>
              <a:buChar char="•"/>
            </a:pPr>
            <a:r>
              <a:rPr lang="en-US" dirty="0">
                <a:solidFill>
                  <a:srgbClr val="000000"/>
                </a:solidFill>
              </a:rPr>
              <a:t> Questions? Contact the Oregon Army National Guard Education Office:             	</a:t>
            </a:r>
          </a:p>
          <a:p>
            <a:pPr>
              <a:spcAft>
                <a:spcPts val="600"/>
              </a:spcAft>
            </a:pPr>
            <a:r>
              <a:rPr lang="en-US" dirty="0"/>
              <a:t>    ✉️ </a:t>
            </a:r>
            <a:r>
              <a:rPr lang="en-US" u="sng" dirty="0">
                <a:solidFill>
                  <a:srgbClr val="000000"/>
                </a:solidFill>
                <a:hlinkClick r:id="rId9">
                  <a:extLst>
                    <a:ext uri="{A12FA001-AC4F-418D-AE19-62706E023703}">
                      <ahyp:hlinkClr xmlns:ahyp="http://schemas.microsoft.com/office/drawing/2018/hyperlinkcolor" val="tx"/>
                    </a:ext>
                  </a:extLst>
                </a:hlinkClick>
              </a:rPr>
              <a:t>ng.or.orarng.list.g1-education@army.mil</a:t>
            </a:r>
            <a:r>
              <a:rPr lang="en-US" u="sng" dirty="0">
                <a:solidFill>
                  <a:srgbClr val="000000"/>
                </a:solidFill>
              </a:rPr>
              <a:t> </a:t>
            </a:r>
            <a:r>
              <a:rPr lang="en-US" dirty="0">
                <a:solidFill>
                  <a:srgbClr val="000000"/>
                </a:solidFill>
              </a:rPr>
              <a:t> </a:t>
            </a:r>
          </a:p>
          <a:p>
            <a:pPr>
              <a:spcAft>
                <a:spcPts val="600"/>
              </a:spcAft>
            </a:pPr>
            <a:r>
              <a:rPr lang="en-US" dirty="0">
                <a:solidFill>
                  <a:srgbClr val="000000"/>
                </a:solidFill>
              </a:rPr>
              <a:t>  </a:t>
            </a:r>
            <a:r>
              <a:rPr lang="en-US" dirty="0"/>
              <a:t>   📞 </a:t>
            </a:r>
            <a:r>
              <a:rPr lang="en-US" dirty="0">
                <a:solidFill>
                  <a:srgbClr val="000000"/>
                </a:solidFill>
              </a:rPr>
              <a:t> (971) 355-4281</a:t>
            </a:r>
            <a:endParaRPr lang="en-US" sz="2000" dirty="0">
              <a:solidFill>
                <a:srgbClr val="000000"/>
              </a:solidFill>
              <a:latin typeface="Kievit Offc" panose="020B0504030101020102" pitchFamily="34" charset="0"/>
            </a:endParaRPr>
          </a:p>
        </p:txBody>
      </p:sp>
      <p:sp>
        <p:nvSpPr>
          <p:cNvPr id="5" name="Footer Placeholder 4">
            <a:extLst>
              <a:ext uri="{FF2B5EF4-FFF2-40B4-BE49-F238E27FC236}">
                <a16:creationId xmlns:a16="http://schemas.microsoft.com/office/drawing/2014/main" id="{66C39A01-C0E5-AA64-F0C9-BC8C6E42EE8A}"/>
              </a:ext>
            </a:extLst>
          </p:cNvPr>
          <p:cNvSpPr>
            <a:spLocks noGrp="1"/>
          </p:cNvSpPr>
          <p:nvPr>
            <p:ph type="ftr" sz="quarter" idx="11"/>
          </p:nvPr>
        </p:nvSpPr>
        <p:spPr>
          <a:xfrm>
            <a:off x="4038600" y="6226174"/>
            <a:ext cx="6680200" cy="365125"/>
          </a:xfrm>
        </p:spPr>
        <p:txBody>
          <a:bodyPr vert="horz" lIns="91440" tIns="45720" rIns="91440" bIns="45720" rtlCol="0" anchor="ctr">
            <a:normAutofit/>
          </a:bodyPr>
          <a:lstStyle/>
          <a:p>
            <a:pPr>
              <a:spcAft>
                <a:spcPts val="600"/>
              </a:spcAft>
            </a:pPr>
            <a:r>
              <a:rPr lang="en-US" kern="1200" baseline="0">
                <a:latin typeface="Kievit Offc" panose="020B0504030101020102" pitchFamily="34" charset="0"/>
                <a:ea typeface="+mn-ea"/>
                <a:cs typeface="+mn-cs"/>
              </a:rPr>
              <a:t>OREGON STATE UNIVERSITY</a:t>
            </a:r>
          </a:p>
        </p:txBody>
      </p:sp>
      <p:sp>
        <p:nvSpPr>
          <p:cNvPr id="6" name="Slide Number Placeholder 5">
            <a:extLst>
              <a:ext uri="{FF2B5EF4-FFF2-40B4-BE49-F238E27FC236}">
                <a16:creationId xmlns:a16="http://schemas.microsoft.com/office/drawing/2014/main" id="{64681245-3C46-F276-5A18-585998EC8B74}"/>
              </a:ext>
            </a:extLst>
          </p:cNvPr>
          <p:cNvSpPr>
            <a:spLocks noGrp="1"/>
          </p:cNvSpPr>
          <p:nvPr>
            <p:ph type="sldNum" sz="quarter" idx="12"/>
          </p:nvPr>
        </p:nvSpPr>
        <p:spPr>
          <a:xfrm>
            <a:off x="10718800" y="6226174"/>
            <a:ext cx="635000" cy="365125"/>
          </a:xfrm>
        </p:spPr>
        <p:txBody>
          <a:bodyPr vert="horz" lIns="91440" tIns="45720" rIns="91440" bIns="45720" rtlCol="0" anchor="ctr">
            <a:normAutofit/>
          </a:bodyPr>
          <a:lstStyle/>
          <a:p>
            <a:pPr>
              <a:spcAft>
                <a:spcPts val="600"/>
              </a:spcAft>
            </a:pPr>
            <a:fld id="{AAB6004F-53F9-E74D-AC89-56EA63355CB3}" type="slidenum">
              <a:rPr lang="en-US" smtClean="0"/>
              <a:pPr>
                <a:spcAft>
                  <a:spcPts val="600"/>
                </a:spcAft>
              </a:pPr>
              <a:t>11</a:t>
            </a:fld>
            <a:endParaRPr lang="en-US"/>
          </a:p>
        </p:txBody>
      </p:sp>
    </p:spTree>
    <p:extLst>
      <p:ext uri="{BB962C8B-B14F-4D97-AF65-F5344CB8AC3E}">
        <p14:creationId xmlns:p14="http://schemas.microsoft.com/office/powerpoint/2010/main" val="1061773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4E8C106-E65E-F643-7AC1-7F6C8C651344}"/>
              </a:ext>
            </a:extLst>
          </p:cNvPr>
          <p:cNvSpPr>
            <a:spLocks noGrp="1"/>
          </p:cNvSpPr>
          <p:nvPr>
            <p:ph type="title"/>
          </p:nvPr>
        </p:nvSpPr>
        <p:spPr/>
        <p:txBody>
          <a:bodyPr>
            <a:normAutofit/>
          </a:bodyPr>
          <a:lstStyle/>
          <a:p>
            <a:pPr algn="ctr"/>
            <a:r>
              <a:rPr lang="en-US" sz="4000" b="1" dirty="0">
                <a:latin typeface="Kievit Offc" panose="020B0504030101020102"/>
              </a:rPr>
              <a:t>ENROLLMENT &amp; MONTHLY BENEFITS</a:t>
            </a:r>
          </a:p>
        </p:txBody>
      </p:sp>
      <p:graphicFrame>
        <p:nvGraphicFramePr>
          <p:cNvPr id="2" name="Diagram 1">
            <a:extLst>
              <a:ext uri="{FF2B5EF4-FFF2-40B4-BE49-F238E27FC236}">
                <a16:creationId xmlns:a16="http://schemas.microsoft.com/office/drawing/2014/main" id="{206315B4-2F65-1DE0-954A-CAF9687AD4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45935996"/>
              </p:ext>
            </p:extLst>
          </p:nvPr>
        </p:nvGraphicFramePr>
        <p:xfrm>
          <a:off x="764310" y="1480457"/>
          <a:ext cx="4737515" cy="3130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7931A051-8568-676C-E4A3-2363282FE79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01373811"/>
              </p:ext>
            </p:extLst>
          </p:nvPr>
        </p:nvGraphicFramePr>
        <p:xfrm>
          <a:off x="764310" y="3876100"/>
          <a:ext cx="4737515" cy="25997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a:extLst>
              <a:ext uri="{FF2B5EF4-FFF2-40B4-BE49-F238E27FC236}">
                <a16:creationId xmlns:a16="http://schemas.microsoft.com/office/drawing/2014/main" id="{67F66A85-BE76-C942-236A-38F2CABADAF9}"/>
              </a:ext>
            </a:extLst>
          </p:cNvPr>
          <p:cNvSpPr txBox="1"/>
          <p:nvPr/>
        </p:nvSpPr>
        <p:spPr>
          <a:xfrm>
            <a:off x="3556000" y="5844037"/>
            <a:ext cx="5080000" cy="646331"/>
          </a:xfrm>
          <a:prstGeom prst="rect">
            <a:avLst/>
          </a:prstGeom>
          <a:noFill/>
        </p:spPr>
        <p:txBody>
          <a:bodyPr wrap="square" rtlCol="0">
            <a:spAutoFit/>
          </a:bodyPr>
          <a:lstStyle/>
          <a:p>
            <a:pPr algn="ctr"/>
            <a:r>
              <a:rPr lang="en-US" dirty="0">
                <a:solidFill>
                  <a:schemeClr val="tx2"/>
                </a:solidFill>
                <a:latin typeface="Kievit Offc" panose="020B0504030101020102"/>
                <a:cs typeface="Calibri"/>
              </a:rPr>
              <a:t>*Enrollment levels do NOT apply to summer term</a:t>
            </a:r>
          </a:p>
          <a:p>
            <a:endParaRPr lang="en-US" dirty="0"/>
          </a:p>
        </p:txBody>
      </p:sp>
      <p:sp>
        <p:nvSpPr>
          <p:cNvPr id="4" name="TextBox 3">
            <a:extLst>
              <a:ext uri="{FF2B5EF4-FFF2-40B4-BE49-F238E27FC236}">
                <a16:creationId xmlns:a16="http://schemas.microsoft.com/office/drawing/2014/main" id="{D8721916-A4FB-E502-816D-1B4A2204AB5D}"/>
              </a:ext>
            </a:extLst>
          </p:cNvPr>
          <p:cNvSpPr txBox="1"/>
          <p:nvPr/>
        </p:nvSpPr>
        <p:spPr>
          <a:xfrm>
            <a:off x="6168738" y="1657386"/>
            <a:ext cx="5185062" cy="369331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0000"/>
                </a:solidFill>
                <a:latin typeface="Kievit Offc" panose="020B0504030101020102"/>
              </a:rPr>
              <a:t>Did you know? The VA uses “Rate of Pursuit” for Post 9/11</a:t>
            </a:r>
            <a:r>
              <a:rPr lang="en-US" sz="1800" b="1" dirty="0">
                <a:latin typeface="Kievit Offc" panose="020B0504030101020102"/>
              </a:rPr>
              <a:t> </a:t>
            </a:r>
            <a:r>
              <a:rPr lang="en-US" sz="1800" dirty="0">
                <a:solidFill>
                  <a:schemeClr val="tx2"/>
                </a:solidFill>
                <a:latin typeface="Kievit Offc" panose="020B0504030101020102"/>
              </a:rPr>
              <a:t>GI Bill</a:t>
            </a:r>
            <a:r>
              <a:rPr lang="en-US" sz="1800" b="1" dirty="0">
                <a:solidFill>
                  <a:schemeClr val="tx2"/>
                </a:solidFill>
                <a:latin typeface="Kievit Offc" panose="020B0504030101020102"/>
              </a:rPr>
              <a:t>®</a:t>
            </a:r>
            <a:r>
              <a:rPr lang="en-US" dirty="0">
                <a:solidFill>
                  <a:srgbClr val="000000"/>
                </a:solidFill>
                <a:latin typeface="Kievit Offc" panose="020B0504030101020102"/>
              </a:rPr>
              <a:t> and “Training Time” for other chapters to determine your monthly benefit rate</a:t>
            </a:r>
          </a:p>
          <a:p>
            <a:endParaRPr lang="en-US" dirty="0">
              <a:solidFill>
                <a:srgbClr val="000000"/>
              </a:solidFill>
              <a:latin typeface="Kievit Offc" panose="020B0504030101020102"/>
            </a:endParaRPr>
          </a:p>
          <a:p>
            <a:pPr marL="285750" indent="-285750">
              <a:buFont typeface="Arial" panose="020B0604020202020204" pitchFamily="34" charset="0"/>
              <a:buChar char="•"/>
            </a:pPr>
            <a:r>
              <a:rPr lang="en-US" dirty="0">
                <a:solidFill>
                  <a:srgbClr val="000000"/>
                </a:solidFill>
                <a:latin typeface="Kievit Offc" panose="020B0504030101020102"/>
              </a:rPr>
              <a:t>Monthly benefits are prorated when the term starts or ends </a:t>
            </a:r>
          </a:p>
          <a:p>
            <a:endParaRPr lang="en-US" dirty="0">
              <a:solidFill>
                <a:srgbClr val="000000"/>
              </a:solidFill>
              <a:latin typeface="Kievit Offc" panose="020B0504030101020102"/>
            </a:endParaRPr>
          </a:p>
          <a:p>
            <a:pPr marL="285750" indent="-285750">
              <a:buFont typeface="Arial" panose="020B0604020202020204" pitchFamily="34" charset="0"/>
              <a:buChar char="•"/>
            </a:pPr>
            <a:r>
              <a:rPr lang="en-US" b="1" dirty="0">
                <a:solidFill>
                  <a:srgbClr val="000000"/>
                </a:solidFill>
                <a:latin typeface="Kievit Offc" panose="020B0504030101020102"/>
              </a:rPr>
              <a:t>You must verify your enrollment at the end of each month (unless VRE / CH 31) even when the term ends before the end of the month!</a:t>
            </a:r>
          </a:p>
          <a:p>
            <a:pPr marL="285750" indent="-285750">
              <a:buFont typeface="Arial" panose="020B0604020202020204" pitchFamily="34" charset="0"/>
              <a:buChar char="•"/>
            </a:pPr>
            <a:endParaRPr lang="en-US" dirty="0">
              <a:solidFill>
                <a:srgbClr val="000000"/>
              </a:solidFill>
            </a:endParaRPr>
          </a:p>
          <a:p>
            <a:endParaRPr lang="en-US" dirty="0">
              <a:solidFill>
                <a:srgbClr val="000000"/>
              </a:solidFill>
            </a:endParaRPr>
          </a:p>
          <a:p>
            <a:endParaRPr lang="en-US" dirty="0"/>
          </a:p>
        </p:txBody>
      </p:sp>
      <p:sp>
        <p:nvSpPr>
          <p:cNvPr id="25" name="Footer Placeholder 24">
            <a:extLst>
              <a:ext uri="{FF2B5EF4-FFF2-40B4-BE49-F238E27FC236}">
                <a16:creationId xmlns:a16="http://schemas.microsoft.com/office/drawing/2014/main" id="{37123ABD-4CA7-7490-61D8-BB5A8081CFAD}"/>
              </a:ext>
            </a:extLst>
          </p:cNvPr>
          <p:cNvSpPr>
            <a:spLocks noGrp="1"/>
          </p:cNvSpPr>
          <p:nvPr>
            <p:ph type="ftr" sz="quarter" idx="11"/>
          </p:nvPr>
        </p:nvSpPr>
        <p:spPr/>
        <p:txBody>
          <a:bodyPr/>
          <a:lstStyle/>
          <a:p>
            <a:r>
              <a:rPr lang="en-US" dirty="0"/>
              <a:t>OREGON STATE UNIVERSITY</a:t>
            </a:r>
          </a:p>
        </p:txBody>
      </p:sp>
      <p:sp>
        <p:nvSpPr>
          <p:cNvPr id="26" name="Slide Number Placeholder 25">
            <a:extLst>
              <a:ext uri="{FF2B5EF4-FFF2-40B4-BE49-F238E27FC236}">
                <a16:creationId xmlns:a16="http://schemas.microsoft.com/office/drawing/2014/main" id="{E388A39B-6163-373E-0D6C-C74A662A84B2}"/>
              </a:ext>
            </a:extLst>
          </p:cNvPr>
          <p:cNvSpPr>
            <a:spLocks noGrp="1"/>
          </p:cNvSpPr>
          <p:nvPr>
            <p:ph type="sldNum" sz="quarter" idx="12"/>
          </p:nvPr>
        </p:nvSpPr>
        <p:spPr/>
        <p:txBody>
          <a:bodyPr/>
          <a:lstStyle/>
          <a:p>
            <a:fld id="{AAB6004F-53F9-E74D-AC89-56EA63355CB3}" type="slidenum">
              <a:rPr lang="en-US" smtClean="0"/>
              <a:pPr/>
              <a:t>12</a:t>
            </a:fld>
            <a:endParaRPr lang="en-US" dirty="0"/>
          </a:p>
        </p:txBody>
      </p:sp>
    </p:spTree>
    <p:extLst>
      <p:ext uri="{BB962C8B-B14F-4D97-AF65-F5344CB8AC3E}">
        <p14:creationId xmlns:p14="http://schemas.microsoft.com/office/powerpoint/2010/main" val="2380052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4E8C106-E65E-F643-7AC1-7F6C8C651344}"/>
              </a:ext>
            </a:extLst>
          </p:cNvPr>
          <p:cNvSpPr>
            <a:spLocks noGrp="1"/>
          </p:cNvSpPr>
          <p:nvPr>
            <p:ph type="title"/>
          </p:nvPr>
        </p:nvSpPr>
        <p:spPr/>
        <p:txBody>
          <a:bodyPr>
            <a:normAutofit/>
          </a:bodyPr>
          <a:lstStyle/>
          <a:p>
            <a:pPr algn="ctr"/>
            <a:r>
              <a:rPr lang="en-US" sz="4000" b="1" dirty="0">
                <a:latin typeface="Kievit Offc" panose="020B0504030101020102"/>
              </a:rPr>
              <a:t>ENROLLMENT &amp; ENTITLEMENT CHARGES</a:t>
            </a:r>
          </a:p>
        </p:txBody>
      </p:sp>
      <p:sp>
        <p:nvSpPr>
          <p:cNvPr id="4" name="TextBox 3">
            <a:extLst>
              <a:ext uri="{FF2B5EF4-FFF2-40B4-BE49-F238E27FC236}">
                <a16:creationId xmlns:a16="http://schemas.microsoft.com/office/drawing/2014/main" id="{6D110CD4-221D-8BE4-F944-54C9A7E1FA6C}"/>
              </a:ext>
            </a:extLst>
          </p:cNvPr>
          <p:cNvSpPr txBox="1"/>
          <p:nvPr/>
        </p:nvSpPr>
        <p:spPr>
          <a:xfrm>
            <a:off x="813887" y="1392036"/>
            <a:ext cx="10610088" cy="923330"/>
          </a:xfrm>
          <a:prstGeom prst="rect">
            <a:avLst/>
          </a:prstGeom>
          <a:noFill/>
        </p:spPr>
        <p:txBody>
          <a:bodyPr wrap="square" rtlCol="0">
            <a:spAutoFit/>
          </a:bodyPr>
          <a:lstStyle/>
          <a:p>
            <a:r>
              <a:rPr lang="en-US" dirty="0">
                <a:solidFill>
                  <a:srgbClr val="000000"/>
                </a:solidFill>
                <a:latin typeface="Kievit Offc" panose="020B0504030101020102"/>
              </a:rPr>
              <a:t>Generally, your entitlement is charged one day for every day of the term when you are full-time. When you are enrolled less than full-time, the VA multiplies your Post 9/11 Rate of Pursuit or your MGIB/DEA training time by the number of days in the term to calculate your entitlement charges. </a:t>
            </a:r>
          </a:p>
        </p:txBody>
      </p:sp>
      <p:graphicFrame>
        <p:nvGraphicFramePr>
          <p:cNvPr id="2" name="Diagram 1">
            <a:extLst>
              <a:ext uri="{FF2B5EF4-FFF2-40B4-BE49-F238E27FC236}">
                <a16:creationId xmlns:a16="http://schemas.microsoft.com/office/drawing/2014/main" id="{0D95E11F-CBDD-688C-22F6-B37CA10EAA8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77592211"/>
              </p:ext>
            </p:extLst>
          </p:nvPr>
        </p:nvGraphicFramePr>
        <p:xfrm>
          <a:off x="469902" y="2058273"/>
          <a:ext cx="5185062" cy="4065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9B445227-C2BD-5BDB-F09A-8012A00599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34666014"/>
              </p:ext>
            </p:extLst>
          </p:nvPr>
        </p:nvGraphicFramePr>
        <p:xfrm>
          <a:off x="6024444" y="2489505"/>
          <a:ext cx="5499341" cy="312620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TextBox 4">
            <a:extLst>
              <a:ext uri="{FF2B5EF4-FFF2-40B4-BE49-F238E27FC236}">
                <a16:creationId xmlns:a16="http://schemas.microsoft.com/office/drawing/2014/main" id="{D66684D7-5619-EC06-476B-C41474B52EB3}"/>
              </a:ext>
            </a:extLst>
          </p:cNvPr>
          <p:cNvSpPr txBox="1"/>
          <p:nvPr/>
        </p:nvSpPr>
        <p:spPr>
          <a:xfrm rot="-10800000" flipV="1">
            <a:off x="3503469" y="5919379"/>
            <a:ext cx="51850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2"/>
                </a:solidFill>
                <a:latin typeface="Kievit Offc" panose="020B0504030101020102"/>
                <a:cs typeface="Calibri"/>
              </a:rPr>
              <a:t>*Enrollment levels do NOT apply to summer term</a:t>
            </a:r>
          </a:p>
        </p:txBody>
      </p:sp>
      <p:sp>
        <p:nvSpPr>
          <p:cNvPr id="8" name="Footer Placeholder 7">
            <a:extLst>
              <a:ext uri="{FF2B5EF4-FFF2-40B4-BE49-F238E27FC236}">
                <a16:creationId xmlns:a16="http://schemas.microsoft.com/office/drawing/2014/main" id="{51B925D4-0AD8-4B31-ADD7-E64894EAAB5E}"/>
              </a:ext>
            </a:extLst>
          </p:cNvPr>
          <p:cNvSpPr>
            <a:spLocks noGrp="1"/>
          </p:cNvSpPr>
          <p:nvPr>
            <p:ph type="ftr" sz="quarter" idx="11"/>
          </p:nvPr>
        </p:nvSpPr>
        <p:spPr/>
        <p:txBody>
          <a:bodyPr/>
          <a:lstStyle/>
          <a:p>
            <a:r>
              <a:rPr lang="en-US" dirty="0"/>
              <a:t>OREGON STATE UNIVERSITY</a:t>
            </a:r>
          </a:p>
        </p:txBody>
      </p:sp>
      <p:sp>
        <p:nvSpPr>
          <p:cNvPr id="11" name="Slide Number Placeholder 10">
            <a:extLst>
              <a:ext uri="{FF2B5EF4-FFF2-40B4-BE49-F238E27FC236}">
                <a16:creationId xmlns:a16="http://schemas.microsoft.com/office/drawing/2014/main" id="{6323818A-8B12-3FB0-B322-FFA454D1A1A1}"/>
              </a:ext>
            </a:extLst>
          </p:cNvPr>
          <p:cNvSpPr>
            <a:spLocks noGrp="1"/>
          </p:cNvSpPr>
          <p:nvPr>
            <p:ph type="sldNum" sz="quarter" idx="12"/>
          </p:nvPr>
        </p:nvSpPr>
        <p:spPr/>
        <p:txBody>
          <a:bodyPr/>
          <a:lstStyle/>
          <a:p>
            <a:fld id="{AAB6004F-53F9-E74D-AC89-56EA63355CB3}" type="slidenum">
              <a:rPr lang="en-US" smtClean="0"/>
              <a:pPr/>
              <a:t>13</a:t>
            </a:fld>
            <a:endParaRPr lang="en-US" dirty="0"/>
          </a:p>
        </p:txBody>
      </p:sp>
    </p:spTree>
    <p:extLst>
      <p:ext uri="{BB962C8B-B14F-4D97-AF65-F5344CB8AC3E}">
        <p14:creationId xmlns:p14="http://schemas.microsoft.com/office/powerpoint/2010/main" val="4070669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D47F8A-2413-3A0A-E8AC-EF6D7A8956CA}"/>
              </a:ext>
            </a:extLst>
          </p:cNvPr>
          <p:cNvSpPr>
            <a:spLocks noGrp="1"/>
          </p:cNvSpPr>
          <p:nvPr>
            <p:ph type="title"/>
          </p:nvPr>
        </p:nvSpPr>
        <p:spPr>
          <a:xfrm>
            <a:off x="690485" y="1040121"/>
            <a:ext cx="3932237" cy="1600200"/>
          </a:xfrm>
        </p:spPr>
        <p:txBody>
          <a:bodyPr anchor="b">
            <a:normAutofit/>
          </a:bodyPr>
          <a:lstStyle/>
          <a:p>
            <a:r>
              <a:rPr lang="en-US" b="1" dirty="0">
                <a:latin typeface="Kievit Offc" panose="020B0504030101020102"/>
              </a:rPr>
              <a:t>EXAMPLE:</a:t>
            </a:r>
            <a:br>
              <a:rPr lang="en-US" b="1" dirty="0">
                <a:latin typeface="Kievit Offc" panose="020B0504030101020102"/>
              </a:rPr>
            </a:br>
            <a:r>
              <a:rPr lang="en-US" b="1" dirty="0">
                <a:latin typeface="Kievit Offc" panose="020B0504030101020102"/>
              </a:rPr>
              <a:t>VA CERTIFICATION OF ENROLLMENT</a:t>
            </a:r>
          </a:p>
        </p:txBody>
      </p:sp>
      <p:graphicFrame>
        <p:nvGraphicFramePr>
          <p:cNvPr id="13" name="Content Placeholder 7" descr="Example of a VA certification showing the student's type of training as Undergrad, program as Forestry, begin and end dates of enrollment period (term), number of online and resident hours and amount of tuition and fees.">
            <a:extLst>
              <a:ext uri="{FF2B5EF4-FFF2-40B4-BE49-F238E27FC236}">
                <a16:creationId xmlns:a16="http://schemas.microsoft.com/office/drawing/2014/main" id="{D953EC08-3A9E-3DA4-5DFD-5E6B387B7CC3}"/>
              </a:ext>
            </a:extLst>
          </p:cNvPr>
          <p:cNvGraphicFramePr>
            <a:graphicFrameLocks noGrp="1"/>
          </p:cNvGraphicFramePr>
          <p:nvPr>
            <p:ph idx="1"/>
            <p:extLst>
              <p:ext uri="{D42A27DB-BD31-4B8C-83A1-F6EECF244321}">
                <p14:modId xmlns:p14="http://schemas.microsoft.com/office/powerpoint/2010/main" val="2168151456"/>
              </p:ext>
            </p:extLst>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4">
            <a:extLst>
              <a:ext uri="{FF2B5EF4-FFF2-40B4-BE49-F238E27FC236}">
                <a16:creationId xmlns:a16="http://schemas.microsoft.com/office/drawing/2014/main" id="{6AF10756-4658-D060-530A-27FEC0DE71F7}"/>
              </a:ext>
            </a:extLst>
          </p:cNvPr>
          <p:cNvSpPr>
            <a:spLocks noGrp="1"/>
          </p:cNvSpPr>
          <p:nvPr>
            <p:ph type="ftr" sz="quarter" idx="11"/>
          </p:nvPr>
        </p:nvSpPr>
        <p:spPr>
          <a:xfrm>
            <a:off x="4038600" y="6226174"/>
            <a:ext cx="6680200" cy="365125"/>
          </a:xfrm>
        </p:spPr>
        <p:txBody>
          <a:bodyPr anchor="ctr">
            <a:normAutofit/>
          </a:bodyPr>
          <a:lstStyle/>
          <a:p>
            <a:pPr>
              <a:spcAft>
                <a:spcPts val="600"/>
              </a:spcAft>
            </a:pPr>
            <a:r>
              <a:rPr lang="en-US" dirty="0"/>
              <a:t>OREGON STATE UNIVERSITY</a:t>
            </a:r>
          </a:p>
        </p:txBody>
      </p:sp>
      <p:sp>
        <p:nvSpPr>
          <p:cNvPr id="6" name="Slide Number Placeholder 5">
            <a:extLst>
              <a:ext uri="{FF2B5EF4-FFF2-40B4-BE49-F238E27FC236}">
                <a16:creationId xmlns:a16="http://schemas.microsoft.com/office/drawing/2014/main" id="{EBD3D624-5B08-B60E-8D50-8E68252DD034}"/>
              </a:ext>
            </a:extLst>
          </p:cNvPr>
          <p:cNvSpPr>
            <a:spLocks noGrp="1"/>
          </p:cNvSpPr>
          <p:nvPr>
            <p:ph type="sldNum" sz="quarter" idx="12"/>
          </p:nvPr>
        </p:nvSpPr>
        <p:spPr>
          <a:xfrm>
            <a:off x="10718800" y="6226174"/>
            <a:ext cx="635000" cy="365125"/>
          </a:xfrm>
        </p:spPr>
        <p:txBody>
          <a:bodyPr anchor="ctr">
            <a:normAutofit/>
          </a:bodyPr>
          <a:lstStyle/>
          <a:p>
            <a:pPr>
              <a:spcAft>
                <a:spcPts val="600"/>
              </a:spcAft>
            </a:pPr>
            <a:fld id="{AAB6004F-53F9-E74D-AC89-56EA63355CB3}" type="slidenum">
              <a:rPr lang="en-US" smtClean="0"/>
              <a:pPr>
                <a:spcAft>
                  <a:spcPts val="600"/>
                </a:spcAft>
              </a:pPr>
              <a:t>14</a:t>
            </a:fld>
            <a:endParaRPr lang="en-US"/>
          </a:p>
        </p:txBody>
      </p:sp>
      <p:pic>
        <p:nvPicPr>
          <p:cNvPr id="9" name="Picture 8">
            <a:extLst>
              <a:ext uri="{FF2B5EF4-FFF2-40B4-BE49-F238E27FC236}">
                <a16:creationId xmlns:a16="http://schemas.microsoft.com/office/drawing/2014/main" id="{C0B3AAF3-9486-87C2-939F-2D931DF0F8F3}"/>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762721" y="3228129"/>
            <a:ext cx="3787766" cy="2405743"/>
          </a:xfrm>
          <a:prstGeom prst="rect">
            <a:avLst/>
          </a:prstGeom>
        </p:spPr>
      </p:pic>
    </p:spTree>
    <p:extLst>
      <p:ext uri="{BB962C8B-B14F-4D97-AF65-F5344CB8AC3E}">
        <p14:creationId xmlns:p14="http://schemas.microsoft.com/office/powerpoint/2010/main" val="851780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6CF8887D-BAA4-1F90-EAE6-FECF840C667F}"/>
              </a:ext>
            </a:extLst>
          </p:cNvPr>
          <p:cNvSpPr>
            <a:spLocks noGrp="1"/>
          </p:cNvSpPr>
          <p:nvPr>
            <p:ph type="title"/>
          </p:nvPr>
        </p:nvSpPr>
        <p:spPr/>
        <p:txBody>
          <a:bodyPr>
            <a:normAutofit/>
          </a:bodyPr>
          <a:lstStyle/>
          <a:p>
            <a:pPr algn="ctr"/>
            <a:r>
              <a:rPr lang="en-US" sz="4000" b="1" dirty="0">
                <a:latin typeface="Kievit Offc" panose="020B0504030101020102"/>
              </a:rPr>
              <a:t>WHEN WILL I RECEIVE MY MONTHLY BENEFITS?</a:t>
            </a:r>
          </a:p>
        </p:txBody>
      </p:sp>
      <p:sp>
        <p:nvSpPr>
          <p:cNvPr id="25" name="Content Placeholder 24">
            <a:extLst>
              <a:ext uri="{FF2B5EF4-FFF2-40B4-BE49-F238E27FC236}">
                <a16:creationId xmlns:a16="http://schemas.microsoft.com/office/drawing/2014/main" id="{2C5AA037-9C18-603A-FAC5-0FA548D478CD}"/>
              </a:ext>
            </a:extLst>
          </p:cNvPr>
          <p:cNvSpPr>
            <a:spLocks noGrp="1"/>
          </p:cNvSpPr>
          <p:nvPr>
            <p:ph idx="1"/>
          </p:nvPr>
        </p:nvSpPr>
        <p:spPr>
          <a:xfrm>
            <a:off x="564746" y="1450978"/>
            <a:ext cx="3692782" cy="4610591"/>
          </a:xfrm>
        </p:spPr>
        <p:txBody>
          <a:bodyPr>
            <a:normAutofit fontScale="40000" lnSpcReduction="20000"/>
          </a:bodyPr>
          <a:lstStyle/>
          <a:p>
            <a:pPr marL="0" indent="0">
              <a:buNone/>
            </a:pPr>
            <a:r>
              <a:rPr lang="en-US" sz="5500" u="sng" dirty="0"/>
              <a:t>FALL TERM 2025 (80 DAYS)</a:t>
            </a:r>
          </a:p>
          <a:p>
            <a:pPr marL="0" indent="0">
              <a:buNone/>
            </a:pPr>
            <a:r>
              <a:rPr lang="en-US" sz="5500" dirty="0">
                <a:solidFill>
                  <a:srgbClr val="FF0000"/>
                </a:solidFill>
              </a:rPr>
              <a:t>9/24/25 – 9/30/25</a:t>
            </a:r>
          </a:p>
          <a:p>
            <a:pPr marL="0" indent="0">
              <a:buNone/>
            </a:pPr>
            <a:r>
              <a:rPr lang="en-US" sz="5500" dirty="0"/>
              <a:t>Paid in October (PRORATED)</a:t>
            </a:r>
          </a:p>
          <a:p>
            <a:pPr marL="0" indent="0">
              <a:buNone/>
            </a:pPr>
            <a:endParaRPr lang="en-US" sz="5500" dirty="0"/>
          </a:p>
          <a:p>
            <a:pPr marL="0" indent="0">
              <a:buNone/>
            </a:pPr>
            <a:r>
              <a:rPr lang="en-US" sz="5500" dirty="0">
                <a:solidFill>
                  <a:srgbClr val="FF0000"/>
                </a:solidFill>
              </a:rPr>
              <a:t>10/1/25</a:t>
            </a:r>
            <a:r>
              <a:rPr lang="en-US" sz="6000" dirty="0">
                <a:solidFill>
                  <a:srgbClr val="FF0000"/>
                </a:solidFill>
              </a:rPr>
              <a:t> – </a:t>
            </a:r>
            <a:r>
              <a:rPr lang="en-US" sz="5500" dirty="0">
                <a:solidFill>
                  <a:srgbClr val="FF0000"/>
                </a:solidFill>
              </a:rPr>
              <a:t>10/31/25</a:t>
            </a:r>
          </a:p>
          <a:p>
            <a:pPr marL="0" indent="0">
              <a:buNone/>
            </a:pPr>
            <a:r>
              <a:rPr lang="en-US" sz="5500" dirty="0"/>
              <a:t>Paid in November (FULL)</a:t>
            </a:r>
          </a:p>
          <a:p>
            <a:pPr marL="0" indent="0">
              <a:buNone/>
            </a:pPr>
            <a:endParaRPr lang="en-US" sz="5500" dirty="0"/>
          </a:p>
          <a:p>
            <a:pPr marL="0" indent="0">
              <a:buNone/>
            </a:pPr>
            <a:r>
              <a:rPr lang="en-US" sz="5500" dirty="0">
                <a:solidFill>
                  <a:srgbClr val="FF0000"/>
                </a:solidFill>
              </a:rPr>
              <a:t>11/1/25</a:t>
            </a:r>
            <a:r>
              <a:rPr lang="en-US" sz="6000" dirty="0">
                <a:solidFill>
                  <a:srgbClr val="FF0000"/>
                </a:solidFill>
              </a:rPr>
              <a:t> – </a:t>
            </a:r>
            <a:r>
              <a:rPr lang="en-US" sz="5500" dirty="0">
                <a:solidFill>
                  <a:srgbClr val="FF0000"/>
                </a:solidFill>
              </a:rPr>
              <a:t>11/30/25</a:t>
            </a:r>
          </a:p>
          <a:p>
            <a:pPr marL="0" indent="0">
              <a:buNone/>
            </a:pPr>
            <a:r>
              <a:rPr lang="en-US" sz="5500" dirty="0"/>
              <a:t>Paid in December (FULL)</a:t>
            </a:r>
          </a:p>
          <a:p>
            <a:pPr marL="0" indent="0">
              <a:buNone/>
            </a:pPr>
            <a:endParaRPr lang="en-US" sz="5500" dirty="0"/>
          </a:p>
          <a:p>
            <a:pPr marL="0" indent="0">
              <a:buNone/>
            </a:pPr>
            <a:r>
              <a:rPr lang="en-US" sz="5500" dirty="0">
                <a:solidFill>
                  <a:srgbClr val="FF0000"/>
                </a:solidFill>
              </a:rPr>
              <a:t>12/1/25</a:t>
            </a:r>
            <a:r>
              <a:rPr lang="en-US" sz="6000" dirty="0">
                <a:solidFill>
                  <a:srgbClr val="FF0000"/>
                </a:solidFill>
              </a:rPr>
              <a:t> – </a:t>
            </a:r>
            <a:r>
              <a:rPr lang="en-US" sz="5500" dirty="0">
                <a:solidFill>
                  <a:srgbClr val="FF0000"/>
                </a:solidFill>
              </a:rPr>
              <a:t>12/12/25</a:t>
            </a:r>
          </a:p>
          <a:p>
            <a:pPr marL="0" indent="0">
              <a:buNone/>
            </a:pPr>
            <a:r>
              <a:rPr lang="en-US" sz="5500" dirty="0"/>
              <a:t>Paid in January (PRORATED)</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27" name="TextBox 26">
            <a:extLst>
              <a:ext uri="{FF2B5EF4-FFF2-40B4-BE49-F238E27FC236}">
                <a16:creationId xmlns:a16="http://schemas.microsoft.com/office/drawing/2014/main" id="{4F5695AE-E93C-4345-3338-A88116FF4D23}"/>
              </a:ext>
            </a:extLst>
          </p:cNvPr>
          <p:cNvSpPr txBox="1"/>
          <p:nvPr/>
        </p:nvSpPr>
        <p:spPr>
          <a:xfrm>
            <a:off x="4295085" y="1386973"/>
            <a:ext cx="3676942" cy="3477875"/>
          </a:xfrm>
          <a:prstGeom prst="rect">
            <a:avLst/>
          </a:prstGeom>
          <a:noFill/>
        </p:spPr>
        <p:txBody>
          <a:bodyPr wrap="square">
            <a:spAutoFit/>
          </a:bodyPr>
          <a:lstStyle/>
          <a:p>
            <a:pPr marL="0" indent="0">
              <a:buNone/>
            </a:pPr>
            <a:r>
              <a:rPr lang="en-US" sz="2200" u="sng" dirty="0">
                <a:solidFill>
                  <a:schemeClr val="tx2"/>
                </a:solidFill>
                <a:latin typeface="Kievit Offc" panose="020B0504030101020102"/>
              </a:rPr>
              <a:t>WINTER TERM 2026 (75 DAYS)</a:t>
            </a:r>
          </a:p>
          <a:p>
            <a:pPr marL="0" indent="0">
              <a:buNone/>
            </a:pPr>
            <a:r>
              <a:rPr lang="en-US" sz="2200" dirty="0">
                <a:solidFill>
                  <a:srgbClr val="FF0000"/>
                </a:solidFill>
                <a:latin typeface="Kievit Offc" panose="020B0504030101020102"/>
              </a:rPr>
              <a:t>1/5/26 – 1/31/26</a:t>
            </a:r>
          </a:p>
          <a:p>
            <a:pPr marL="0" indent="0">
              <a:buNone/>
            </a:pPr>
            <a:r>
              <a:rPr lang="en-US" sz="2200" dirty="0">
                <a:solidFill>
                  <a:schemeClr val="tx2"/>
                </a:solidFill>
                <a:latin typeface="Kievit Offc" panose="020B0504030101020102"/>
              </a:rPr>
              <a:t>Paid in February (PRORATED)</a:t>
            </a:r>
          </a:p>
          <a:p>
            <a:pPr marL="0" indent="0">
              <a:buNone/>
            </a:pPr>
            <a:endParaRPr lang="en-US" sz="2200" dirty="0">
              <a:solidFill>
                <a:schemeClr val="tx2"/>
              </a:solidFill>
              <a:latin typeface="Kievit Offc" panose="020B0504030101020102"/>
            </a:endParaRPr>
          </a:p>
          <a:p>
            <a:pPr marL="0" indent="0">
              <a:buNone/>
            </a:pPr>
            <a:r>
              <a:rPr lang="en-US" sz="2200" dirty="0">
                <a:solidFill>
                  <a:srgbClr val="FF0000"/>
                </a:solidFill>
                <a:latin typeface="Kievit Offc" panose="020B0504030101020102"/>
              </a:rPr>
              <a:t>2/1/26 – 2/28/26</a:t>
            </a:r>
          </a:p>
          <a:p>
            <a:pPr marL="0" indent="0">
              <a:buNone/>
            </a:pPr>
            <a:r>
              <a:rPr lang="en-US" sz="2200" dirty="0">
                <a:solidFill>
                  <a:schemeClr val="tx2"/>
                </a:solidFill>
                <a:latin typeface="Kievit Offc" panose="020B0504030101020102"/>
              </a:rPr>
              <a:t>Paid in March (FULL)</a:t>
            </a:r>
          </a:p>
          <a:p>
            <a:pPr marL="0" indent="0">
              <a:buNone/>
            </a:pPr>
            <a:endParaRPr lang="en-US" sz="2200" dirty="0">
              <a:solidFill>
                <a:schemeClr val="tx2"/>
              </a:solidFill>
              <a:latin typeface="Kievit Offc" panose="020B0504030101020102"/>
            </a:endParaRPr>
          </a:p>
          <a:p>
            <a:pPr marL="0" indent="0">
              <a:buNone/>
            </a:pPr>
            <a:r>
              <a:rPr lang="en-US" sz="2200" dirty="0">
                <a:solidFill>
                  <a:srgbClr val="FF0000"/>
                </a:solidFill>
                <a:latin typeface="Kievit Offc" panose="020B0504030101020102"/>
              </a:rPr>
              <a:t>3/1/26 – 3/20/26</a:t>
            </a:r>
          </a:p>
          <a:p>
            <a:pPr marL="0" indent="0">
              <a:buNone/>
            </a:pPr>
            <a:r>
              <a:rPr lang="en-US" sz="2200" dirty="0">
                <a:solidFill>
                  <a:schemeClr val="tx2"/>
                </a:solidFill>
                <a:latin typeface="Kievit Offc" panose="020B0504030101020102"/>
              </a:rPr>
              <a:t>Paid in April (PRORATED)</a:t>
            </a:r>
          </a:p>
          <a:p>
            <a:pPr marL="0" indent="0">
              <a:buNone/>
            </a:pPr>
            <a:endParaRPr lang="en-US" dirty="0"/>
          </a:p>
        </p:txBody>
      </p:sp>
      <p:sp>
        <p:nvSpPr>
          <p:cNvPr id="28" name="TextBox 27">
            <a:extLst>
              <a:ext uri="{FF2B5EF4-FFF2-40B4-BE49-F238E27FC236}">
                <a16:creationId xmlns:a16="http://schemas.microsoft.com/office/drawing/2014/main" id="{760AB1C4-6C51-9DFA-9A28-1780444A82B0}"/>
              </a:ext>
            </a:extLst>
          </p:cNvPr>
          <p:cNvSpPr txBox="1"/>
          <p:nvPr/>
        </p:nvSpPr>
        <p:spPr>
          <a:xfrm>
            <a:off x="8237858" y="1381032"/>
            <a:ext cx="3545481" cy="4832092"/>
          </a:xfrm>
          <a:prstGeom prst="rect">
            <a:avLst/>
          </a:prstGeom>
          <a:noFill/>
        </p:spPr>
        <p:txBody>
          <a:bodyPr wrap="square">
            <a:spAutoFit/>
          </a:bodyPr>
          <a:lstStyle/>
          <a:p>
            <a:pPr marL="0" indent="0">
              <a:buNone/>
            </a:pPr>
            <a:r>
              <a:rPr lang="en-US" sz="2200" u="sng" dirty="0">
                <a:solidFill>
                  <a:schemeClr val="tx2"/>
                </a:solidFill>
                <a:latin typeface="Kievit Offc" panose="020B0504030101020102"/>
              </a:rPr>
              <a:t>SPRING TERM 2026 (75 DAYS)</a:t>
            </a:r>
          </a:p>
          <a:p>
            <a:pPr marL="0" indent="0">
              <a:buNone/>
            </a:pPr>
            <a:r>
              <a:rPr lang="en-US" sz="2200" dirty="0">
                <a:solidFill>
                  <a:srgbClr val="FF0000"/>
                </a:solidFill>
                <a:latin typeface="Kievit Offc" panose="020B0504030101020102"/>
              </a:rPr>
              <a:t>3/30/26 – 3/31/26</a:t>
            </a:r>
          </a:p>
          <a:p>
            <a:pPr marL="0" indent="0">
              <a:buNone/>
            </a:pPr>
            <a:r>
              <a:rPr lang="en-US" sz="2200" dirty="0">
                <a:solidFill>
                  <a:srgbClr val="000000"/>
                </a:solidFill>
                <a:latin typeface="Kievit Offc" panose="020B0504030101020102"/>
              </a:rPr>
              <a:t>Paid in April (2 DAYS)</a:t>
            </a:r>
          </a:p>
          <a:p>
            <a:pPr marL="0" indent="0">
              <a:buNone/>
            </a:pPr>
            <a:endParaRPr lang="en-US" sz="2200" dirty="0">
              <a:solidFill>
                <a:srgbClr val="000000"/>
              </a:solidFill>
              <a:latin typeface="Kievit Offc" panose="020B0504030101020102"/>
            </a:endParaRPr>
          </a:p>
          <a:p>
            <a:pPr marL="0" indent="0">
              <a:buNone/>
            </a:pPr>
            <a:r>
              <a:rPr lang="en-US" sz="2200" dirty="0">
                <a:solidFill>
                  <a:srgbClr val="FF0000"/>
                </a:solidFill>
                <a:latin typeface="Kievit Offc" panose="020B0504030101020102"/>
              </a:rPr>
              <a:t>4/1/26 – 4/30/26</a:t>
            </a:r>
          </a:p>
          <a:p>
            <a:pPr marL="0" indent="0">
              <a:buNone/>
            </a:pPr>
            <a:r>
              <a:rPr lang="en-US" sz="2200" dirty="0">
                <a:solidFill>
                  <a:schemeClr val="tx2"/>
                </a:solidFill>
                <a:latin typeface="Kievit Offc" panose="020B0504030101020102"/>
              </a:rPr>
              <a:t>Paid in May (FULL)</a:t>
            </a:r>
          </a:p>
          <a:p>
            <a:pPr marL="0" indent="0">
              <a:buNone/>
            </a:pPr>
            <a:endParaRPr lang="en-US" sz="2200" dirty="0">
              <a:solidFill>
                <a:schemeClr val="tx2"/>
              </a:solidFill>
              <a:latin typeface="Kievit Offc" panose="020B0504030101020102"/>
            </a:endParaRPr>
          </a:p>
          <a:p>
            <a:pPr marL="0" indent="0">
              <a:buNone/>
            </a:pPr>
            <a:r>
              <a:rPr lang="en-US" sz="2200" dirty="0">
                <a:solidFill>
                  <a:srgbClr val="FF0000"/>
                </a:solidFill>
                <a:latin typeface="Kievit Offc" panose="020B0504030101020102"/>
              </a:rPr>
              <a:t>5/1/26 – 5/31/26</a:t>
            </a:r>
          </a:p>
          <a:p>
            <a:pPr marL="0" indent="0">
              <a:buNone/>
            </a:pPr>
            <a:r>
              <a:rPr lang="en-US" sz="2200" dirty="0">
                <a:solidFill>
                  <a:schemeClr val="tx2"/>
                </a:solidFill>
                <a:latin typeface="Kievit Offc" panose="020B0504030101020102"/>
              </a:rPr>
              <a:t>Paid in June (FULL)</a:t>
            </a:r>
          </a:p>
          <a:p>
            <a:pPr marL="0" indent="0">
              <a:buNone/>
            </a:pPr>
            <a:endParaRPr lang="en-US" sz="2200" dirty="0">
              <a:solidFill>
                <a:schemeClr val="tx2"/>
              </a:solidFill>
              <a:latin typeface="Kievit Offc" panose="020B0504030101020102"/>
            </a:endParaRPr>
          </a:p>
          <a:p>
            <a:r>
              <a:rPr lang="en-US" sz="2200" dirty="0">
                <a:solidFill>
                  <a:srgbClr val="FF0000"/>
                </a:solidFill>
                <a:latin typeface="Kievit Offc" panose="020B0504030101020102"/>
              </a:rPr>
              <a:t>6/1/26 – 6/12/26</a:t>
            </a:r>
          </a:p>
          <a:p>
            <a:pPr marL="0" indent="0">
              <a:buNone/>
            </a:pPr>
            <a:r>
              <a:rPr lang="en-US" sz="2200" dirty="0">
                <a:solidFill>
                  <a:schemeClr val="tx2"/>
                </a:solidFill>
                <a:latin typeface="Kievit Offc" panose="020B0504030101020102"/>
              </a:rPr>
              <a:t>Paid in July (PRORATED)</a:t>
            </a:r>
          </a:p>
          <a:p>
            <a:pPr marL="0" indent="0">
              <a:buNone/>
            </a:pPr>
            <a:endParaRPr lang="en-US" sz="2200" dirty="0"/>
          </a:p>
        </p:txBody>
      </p:sp>
      <p:cxnSp>
        <p:nvCxnSpPr>
          <p:cNvPr id="30" name="Straight Connector 29">
            <a:extLst>
              <a:ext uri="{FF2B5EF4-FFF2-40B4-BE49-F238E27FC236}">
                <a16:creationId xmlns:a16="http://schemas.microsoft.com/office/drawing/2014/main" id="{7B35F708-60DB-81A9-B632-15651C4204A8}"/>
              </a:ext>
              <a:ext uri="{C183D7F6-B498-43B3-948B-1728B52AA6E4}">
                <adec:decorative xmlns:adec="http://schemas.microsoft.com/office/drawing/2017/decorative" val="1"/>
              </a:ext>
            </a:extLst>
          </p:cNvPr>
          <p:cNvCxnSpPr/>
          <p:nvPr/>
        </p:nvCxnSpPr>
        <p:spPr>
          <a:xfrm>
            <a:off x="4111690" y="1657107"/>
            <a:ext cx="0" cy="4677752"/>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851789C-5FBB-8E11-BC4A-9E2B6821075E}"/>
              </a:ext>
              <a:ext uri="{C183D7F6-B498-43B3-948B-1728B52AA6E4}">
                <adec:decorative xmlns:adec="http://schemas.microsoft.com/office/drawing/2017/decorative" val="1"/>
              </a:ext>
            </a:extLst>
          </p:cNvPr>
          <p:cNvCxnSpPr/>
          <p:nvPr/>
        </p:nvCxnSpPr>
        <p:spPr>
          <a:xfrm>
            <a:off x="8068841" y="1730984"/>
            <a:ext cx="0" cy="467775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4396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00BC9-8B0F-74AB-344C-62030A3709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EBBE57-8C00-B1EF-E5EA-198D0741A4D8}"/>
              </a:ext>
            </a:extLst>
          </p:cNvPr>
          <p:cNvSpPr>
            <a:spLocks noGrp="1"/>
          </p:cNvSpPr>
          <p:nvPr>
            <p:ph type="title"/>
          </p:nvPr>
        </p:nvSpPr>
        <p:spPr>
          <a:xfrm>
            <a:off x="642257" y="15892"/>
            <a:ext cx="10515600" cy="1009649"/>
          </a:xfrm>
        </p:spPr>
        <p:txBody>
          <a:bodyPr/>
          <a:lstStyle/>
          <a:p>
            <a:pPr algn="ctr"/>
            <a:r>
              <a:rPr lang="en-US" b="1" dirty="0"/>
              <a:t>Tuition Payment Timelines</a:t>
            </a:r>
          </a:p>
        </p:txBody>
      </p:sp>
      <p:graphicFrame>
        <p:nvGraphicFramePr>
          <p:cNvPr id="6" name="Content Placeholder 5">
            <a:extLst>
              <a:ext uri="{FF2B5EF4-FFF2-40B4-BE49-F238E27FC236}">
                <a16:creationId xmlns:a16="http://schemas.microsoft.com/office/drawing/2014/main" id="{72813660-21D1-DD40-7114-F13F7C28E553}"/>
              </a:ext>
            </a:extLst>
          </p:cNvPr>
          <p:cNvGraphicFramePr>
            <a:graphicFrameLocks noGrp="1"/>
          </p:cNvGraphicFramePr>
          <p:nvPr>
            <p:ph idx="1"/>
            <p:extLst>
              <p:ext uri="{D42A27DB-BD31-4B8C-83A1-F6EECF244321}">
                <p14:modId xmlns:p14="http://schemas.microsoft.com/office/powerpoint/2010/main" val="3170703634"/>
              </p:ext>
            </p:extLst>
          </p:nvPr>
        </p:nvGraphicFramePr>
        <p:xfrm>
          <a:off x="381000" y="800211"/>
          <a:ext cx="11332029" cy="5425963"/>
        </p:xfrm>
        <a:graphic>
          <a:graphicData uri="http://schemas.openxmlformats.org/drawingml/2006/table">
            <a:tbl>
              <a:tblPr firstRow="1" bandRow="1">
                <a:tableStyleId>{5940675A-B579-460E-94D1-54222C63F5DA}</a:tableStyleId>
              </a:tblPr>
              <a:tblGrid>
                <a:gridCol w="2786943">
                  <a:extLst>
                    <a:ext uri="{9D8B030D-6E8A-4147-A177-3AD203B41FA5}">
                      <a16:colId xmlns:a16="http://schemas.microsoft.com/office/drawing/2014/main" val="1317241416"/>
                    </a:ext>
                  </a:extLst>
                </a:gridCol>
                <a:gridCol w="1761992">
                  <a:extLst>
                    <a:ext uri="{9D8B030D-6E8A-4147-A177-3AD203B41FA5}">
                      <a16:colId xmlns:a16="http://schemas.microsoft.com/office/drawing/2014/main" val="4188778918"/>
                    </a:ext>
                  </a:extLst>
                </a:gridCol>
                <a:gridCol w="3028372">
                  <a:extLst>
                    <a:ext uri="{9D8B030D-6E8A-4147-A177-3AD203B41FA5}">
                      <a16:colId xmlns:a16="http://schemas.microsoft.com/office/drawing/2014/main" val="95192500"/>
                    </a:ext>
                  </a:extLst>
                </a:gridCol>
                <a:gridCol w="3754722">
                  <a:extLst>
                    <a:ext uri="{9D8B030D-6E8A-4147-A177-3AD203B41FA5}">
                      <a16:colId xmlns:a16="http://schemas.microsoft.com/office/drawing/2014/main" val="4129404930"/>
                    </a:ext>
                  </a:extLst>
                </a:gridCol>
              </a:tblGrid>
              <a:tr h="556559">
                <a:tc>
                  <a:txBody>
                    <a:bodyPr/>
                    <a:lstStyle/>
                    <a:p>
                      <a:r>
                        <a:rPr lang="en-US" b="1" dirty="0">
                          <a:solidFill>
                            <a:srgbClr val="000000"/>
                          </a:solidFill>
                          <a:latin typeface="Kievit Offc" panose="020B0504030101020102"/>
                        </a:rPr>
                        <a:t>Chapter Type</a:t>
                      </a:r>
                    </a:p>
                  </a:txBody>
                  <a:tcPr/>
                </a:tc>
                <a:tc>
                  <a:txBody>
                    <a:bodyPr/>
                    <a:lstStyle/>
                    <a:p>
                      <a:r>
                        <a:rPr lang="en-US" b="1" dirty="0">
                          <a:solidFill>
                            <a:srgbClr val="000000"/>
                          </a:solidFill>
                          <a:latin typeface="Kievit Offc" panose="020B0504030101020102"/>
                        </a:rPr>
                        <a:t>Timeline of Payment </a:t>
                      </a:r>
                    </a:p>
                  </a:txBody>
                  <a:tcPr/>
                </a:tc>
                <a:tc>
                  <a:txBody>
                    <a:bodyPr/>
                    <a:lstStyle/>
                    <a:p>
                      <a:r>
                        <a:rPr lang="en-US" b="1" dirty="0">
                          <a:solidFill>
                            <a:srgbClr val="000000"/>
                          </a:solidFill>
                          <a:latin typeface="Kievit Offc" panose="020B0504030101020102"/>
                        </a:rPr>
                        <a:t>Student Account Description</a:t>
                      </a:r>
                    </a:p>
                  </a:txBody>
                  <a:tcPr/>
                </a:tc>
                <a:tc>
                  <a:txBody>
                    <a:bodyPr/>
                    <a:lstStyle/>
                    <a:p>
                      <a:r>
                        <a:rPr lang="en-US" b="1" dirty="0">
                          <a:solidFill>
                            <a:srgbClr val="000000"/>
                          </a:solidFill>
                          <a:latin typeface="Kievit Offc" panose="020B0504030101020102"/>
                        </a:rPr>
                        <a:t>Additional Information</a:t>
                      </a:r>
                    </a:p>
                  </a:txBody>
                  <a:tcPr/>
                </a:tc>
                <a:extLst>
                  <a:ext uri="{0D108BD9-81ED-4DB2-BD59-A6C34878D82A}">
                    <a16:rowId xmlns:a16="http://schemas.microsoft.com/office/drawing/2014/main" val="984368970"/>
                  </a:ext>
                </a:extLst>
              </a:tr>
              <a:tr h="1296170">
                <a:tc>
                  <a:txBody>
                    <a:bodyPr/>
                    <a:lstStyle/>
                    <a:p>
                      <a:r>
                        <a:rPr lang="en-US" sz="1600" b="0" dirty="0">
                          <a:solidFill>
                            <a:srgbClr val="000000"/>
                          </a:solidFill>
                          <a:latin typeface="Kievit Offc" panose="020B0504030101020102"/>
                        </a:rPr>
                        <a:t>Chapter 33 </a:t>
                      </a:r>
                    </a:p>
                    <a:p>
                      <a:r>
                        <a:rPr lang="en-US" sz="1600" b="0" dirty="0">
                          <a:solidFill>
                            <a:srgbClr val="000000"/>
                          </a:solidFill>
                          <a:latin typeface="Kievit Offc" panose="020B0504030101020102"/>
                        </a:rPr>
                        <a:t>(Post 9/11 GI Bill)</a:t>
                      </a:r>
                    </a:p>
                  </a:txBody>
                  <a:tcPr/>
                </a:tc>
                <a:tc>
                  <a:txBody>
                    <a:bodyPr/>
                    <a:lstStyle/>
                    <a:p>
                      <a:r>
                        <a:rPr lang="en-US" sz="1600" b="0" dirty="0">
                          <a:solidFill>
                            <a:srgbClr val="000000"/>
                          </a:solidFill>
                          <a:latin typeface="Kievit Offc" panose="020B0504030101020102"/>
                        </a:rPr>
                        <a:t>Weeks 4 or 5 of term</a:t>
                      </a:r>
                    </a:p>
                  </a:txBody>
                  <a:tcPr/>
                </a:tc>
                <a:tc>
                  <a:txBody>
                    <a:bodyPr/>
                    <a:lstStyle/>
                    <a:p>
                      <a:r>
                        <a:rPr lang="en-US" sz="1600" b="0" dirty="0">
                          <a:solidFill>
                            <a:srgbClr val="000000"/>
                          </a:solidFill>
                          <a:latin typeface="Kievit Offc" panose="020B0504030101020102"/>
                        </a:rPr>
                        <a:t>VA CH 33 Payment</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rgbClr val="000000"/>
                          </a:solidFill>
                          <a:effectLst/>
                          <a:latin typeface="Kievit Offc" panose="020B0504030101020102"/>
                          <a:ea typeface="+mn-ea"/>
                          <a:cs typeface="+mn-cs"/>
                        </a:rPr>
                        <a:t>You may have a balance on your student account until the VA payment arrives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rgbClr val="000000"/>
                          </a:solidFill>
                          <a:effectLst/>
                          <a:latin typeface="Kievit Offc" panose="020B0504030101020102"/>
                          <a:ea typeface="+mn-ea"/>
                          <a:cs typeface="+mn-cs"/>
                        </a:rPr>
                        <a:t>OSU will not impose any penalty (e.g., interest charges, registration holds) due to delayed payment from VA</a:t>
                      </a:r>
                      <a:endParaRPr lang="en-US" sz="1600" b="0" dirty="0">
                        <a:solidFill>
                          <a:srgbClr val="000000"/>
                        </a:solidFill>
                        <a:latin typeface="Kievit Offc" panose="020B0504030101020102"/>
                      </a:endParaRPr>
                    </a:p>
                  </a:txBody>
                  <a:tcPr/>
                </a:tc>
                <a:extLst>
                  <a:ext uri="{0D108BD9-81ED-4DB2-BD59-A6C34878D82A}">
                    <a16:rowId xmlns:a16="http://schemas.microsoft.com/office/drawing/2014/main" val="3723392090"/>
                  </a:ext>
                </a:extLst>
              </a:tr>
              <a:tr h="723147">
                <a:tc>
                  <a:txBody>
                    <a:bodyPr/>
                    <a:lstStyle/>
                    <a:p>
                      <a:r>
                        <a:rPr lang="en-US" sz="1600" b="0" dirty="0">
                          <a:solidFill>
                            <a:srgbClr val="000000"/>
                          </a:solidFill>
                          <a:latin typeface="Kievit Offc" panose="020B0504030101020102"/>
                        </a:rPr>
                        <a:t>Chapter 31 </a:t>
                      </a:r>
                    </a:p>
                    <a:p>
                      <a:r>
                        <a:rPr lang="en-US" sz="1600" b="0" dirty="0">
                          <a:solidFill>
                            <a:srgbClr val="000000"/>
                          </a:solidFill>
                          <a:latin typeface="Kievit Offc" panose="020B0504030101020102"/>
                        </a:rPr>
                        <a:t>(VRE) </a:t>
                      </a:r>
                    </a:p>
                  </a:txBody>
                  <a:tcPr/>
                </a:tc>
                <a:tc>
                  <a:txBody>
                    <a:bodyPr/>
                    <a:lstStyle/>
                    <a:p>
                      <a:r>
                        <a:rPr lang="en-US" sz="1600" b="0" dirty="0">
                          <a:solidFill>
                            <a:srgbClr val="000000"/>
                          </a:solidFill>
                          <a:latin typeface="Kievit Offc" panose="020B0504030101020102"/>
                        </a:rPr>
                        <a:t>Beginning of term </a:t>
                      </a:r>
                    </a:p>
                  </a:txBody>
                  <a:tcPr/>
                </a:tc>
                <a:tc>
                  <a:txBody>
                    <a:bodyPr/>
                    <a:lstStyle/>
                    <a:p>
                      <a:r>
                        <a:rPr lang="en-US" sz="1600" b="0" dirty="0">
                          <a:solidFill>
                            <a:srgbClr val="000000"/>
                          </a:solidFill>
                          <a:latin typeface="Kievit Offc" panose="020B0504030101020102"/>
                        </a:rPr>
                        <a:t>Veterans Chapter 31 Support</a:t>
                      </a:r>
                    </a:p>
                  </a:txBody>
                  <a:tcPr/>
                </a:tc>
                <a:tc>
                  <a:txBody>
                    <a:bodyPr/>
                    <a:lstStyle/>
                    <a:p>
                      <a:pPr marL="0" indent="0">
                        <a:buFont typeface="Arial" panose="020B0604020202020204" pitchFamily="34" charset="0"/>
                        <a:buNone/>
                      </a:pPr>
                      <a:r>
                        <a:rPr lang="en-US" sz="1600" b="0" dirty="0">
                          <a:solidFill>
                            <a:srgbClr val="000000"/>
                          </a:solidFill>
                          <a:latin typeface="Kievit Offc" panose="020B0504030101020102"/>
                        </a:rPr>
                        <a:t>Must have a current and valid authorization from VRE Counselor</a:t>
                      </a:r>
                    </a:p>
                  </a:txBody>
                  <a:tcPr/>
                </a:tc>
                <a:extLst>
                  <a:ext uri="{0D108BD9-81ED-4DB2-BD59-A6C34878D82A}">
                    <a16:rowId xmlns:a16="http://schemas.microsoft.com/office/drawing/2014/main" val="2461567950"/>
                  </a:ext>
                </a:extLst>
              </a:tr>
              <a:tr h="527056">
                <a:tc>
                  <a:txBody>
                    <a:bodyPr/>
                    <a:lstStyle/>
                    <a:p>
                      <a:r>
                        <a:rPr lang="en-US" sz="1600" b="0" dirty="0">
                          <a:solidFill>
                            <a:srgbClr val="000000"/>
                          </a:solidFill>
                          <a:latin typeface="Kievit Offc" panose="020B0504030101020102"/>
                        </a:rPr>
                        <a:t>Chapters 35, 30 and 1606</a:t>
                      </a:r>
                    </a:p>
                    <a:p>
                      <a:r>
                        <a:rPr lang="en-US" sz="1600" b="0" dirty="0">
                          <a:solidFill>
                            <a:srgbClr val="000000"/>
                          </a:solidFill>
                          <a:latin typeface="Kievit Offc" panose="020B0504030101020102"/>
                        </a:rPr>
                        <a:t>(DEA and MGIB)</a:t>
                      </a:r>
                    </a:p>
                  </a:txBody>
                  <a:tcPr/>
                </a:tc>
                <a:tc>
                  <a:txBody>
                    <a:bodyPr/>
                    <a:lstStyle/>
                    <a:p>
                      <a:r>
                        <a:rPr lang="en-US" sz="1600" b="0" dirty="0">
                          <a:solidFill>
                            <a:srgbClr val="000000"/>
                          </a:solidFill>
                          <a:latin typeface="Kievit Offc" panose="020B0504030101020102"/>
                        </a:rPr>
                        <a:t>N/A</a:t>
                      </a:r>
                    </a:p>
                  </a:txBody>
                  <a:tcPr/>
                </a:tc>
                <a:tc>
                  <a:txBody>
                    <a:bodyPr/>
                    <a:lstStyle/>
                    <a:p>
                      <a:r>
                        <a:rPr lang="en-US" sz="1600" b="0" dirty="0">
                          <a:solidFill>
                            <a:srgbClr val="000000"/>
                          </a:solidFill>
                          <a:latin typeface="Kievit Offc" panose="020B0504030101020102"/>
                        </a:rPr>
                        <a:t>N/A</a:t>
                      </a:r>
                    </a:p>
                  </a:txBody>
                  <a:tcPr/>
                </a:tc>
                <a:tc>
                  <a:txBody>
                    <a:bodyPr/>
                    <a:lstStyle/>
                    <a:p>
                      <a:r>
                        <a:rPr lang="en-US" sz="1600" b="0" dirty="0">
                          <a:solidFill>
                            <a:srgbClr val="000000"/>
                          </a:solidFill>
                          <a:latin typeface="Kievit Offc" panose="020B0504030101020102"/>
                        </a:rPr>
                        <a:t>Payment plans are available for current students</a:t>
                      </a:r>
                    </a:p>
                  </a:txBody>
                  <a:tcPr/>
                </a:tc>
                <a:extLst>
                  <a:ext uri="{0D108BD9-81ED-4DB2-BD59-A6C34878D82A}">
                    <a16:rowId xmlns:a16="http://schemas.microsoft.com/office/drawing/2014/main" val="997291432"/>
                  </a:ext>
                </a:extLst>
              </a:tr>
              <a:tr h="527056">
                <a:tc>
                  <a:txBody>
                    <a:bodyPr/>
                    <a:lstStyle/>
                    <a:p>
                      <a:r>
                        <a:rPr lang="en-US" sz="1600" b="0" dirty="0">
                          <a:solidFill>
                            <a:srgbClr val="000000"/>
                          </a:solidFill>
                          <a:latin typeface="Kievit Offc" panose="020B0504030101020102"/>
                        </a:rPr>
                        <a:t>Dependent Tuition Waiver</a:t>
                      </a:r>
                    </a:p>
                  </a:txBody>
                  <a:tcPr/>
                </a:tc>
                <a:tc>
                  <a:txBody>
                    <a:bodyPr/>
                    <a:lstStyle/>
                    <a:p>
                      <a:r>
                        <a:rPr lang="en-US" sz="1600" b="0" dirty="0">
                          <a:solidFill>
                            <a:srgbClr val="000000"/>
                          </a:solidFill>
                          <a:latin typeface="Kievit Offc" panose="020B0504030101020102"/>
                        </a:rPr>
                        <a:t>Beginning of term</a:t>
                      </a:r>
                    </a:p>
                  </a:txBody>
                  <a:tcPr/>
                </a:tc>
                <a:tc>
                  <a:txBody>
                    <a:bodyPr/>
                    <a:lstStyle/>
                    <a:p>
                      <a:r>
                        <a:rPr lang="en-US" sz="1600" b="0" dirty="0">
                          <a:solidFill>
                            <a:srgbClr val="000000"/>
                          </a:solidFill>
                          <a:latin typeface="Kievit Offc" panose="020B0504030101020102"/>
                        </a:rPr>
                        <a:t>Veteran Dep Tuition Waiver</a:t>
                      </a:r>
                    </a:p>
                  </a:txBody>
                  <a:tcPr/>
                </a:tc>
                <a:tc>
                  <a:txBody>
                    <a:bodyPr/>
                    <a:lstStyle/>
                    <a:p>
                      <a:pPr marL="285750" indent="-285750">
                        <a:buFont typeface="Arial" panose="020B0604020202020204" pitchFamily="34" charset="0"/>
                        <a:buChar char="•"/>
                      </a:pPr>
                      <a:r>
                        <a:rPr lang="en-US" sz="1600" b="0" dirty="0">
                          <a:solidFill>
                            <a:srgbClr val="000000"/>
                          </a:solidFill>
                          <a:latin typeface="Kievit Offc" panose="020B0504030101020102"/>
                        </a:rPr>
                        <a:t>Adjusted based on enrollment changes</a:t>
                      </a:r>
                    </a:p>
                    <a:p>
                      <a:pPr marL="285750" indent="-285750">
                        <a:buFont typeface="Arial" panose="020B0604020202020204" pitchFamily="34" charset="0"/>
                        <a:buChar char="•"/>
                      </a:pPr>
                      <a:r>
                        <a:rPr lang="en-US" sz="1600" b="0" dirty="0">
                          <a:solidFill>
                            <a:srgbClr val="000000"/>
                          </a:solidFill>
                          <a:latin typeface="Kievit Offc" panose="020B0504030101020102"/>
                        </a:rPr>
                        <a:t>Temporary refund or balance may occur until adjustment is completed</a:t>
                      </a:r>
                    </a:p>
                  </a:txBody>
                  <a:tcPr/>
                </a:tc>
                <a:extLst>
                  <a:ext uri="{0D108BD9-81ED-4DB2-BD59-A6C34878D82A}">
                    <a16:rowId xmlns:a16="http://schemas.microsoft.com/office/drawing/2014/main" val="3970698502"/>
                  </a:ext>
                </a:extLst>
              </a:tr>
              <a:tr h="527056">
                <a:tc>
                  <a:txBody>
                    <a:bodyPr/>
                    <a:lstStyle/>
                    <a:p>
                      <a:r>
                        <a:rPr lang="en-US" sz="1600" b="0" dirty="0">
                          <a:solidFill>
                            <a:srgbClr val="000000"/>
                          </a:solidFill>
                          <a:latin typeface="Kievit Offc" panose="020B0504030101020102"/>
                        </a:rPr>
                        <a:t>Federal Tuition Assistance</a:t>
                      </a:r>
                    </a:p>
                  </a:txBody>
                  <a:tcPr/>
                </a:tc>
                <a:tc>
                  <a:txBody>
                    <a:bodyPr/>
                    <a:lstStyle/>
                    <a:p>
                      <a:r>
                        <a:rPr lang="en-US" sz="1600" b="0" dirty="0">
                          <a:solidFill>
                            <a:srgbClr val="000000"/>
                          </a:solidFill>
                          <a:latin typeface="Kievit Offc" panose="020B0504030101020102"/>
                        </a:rPr>
                        <a:t>Beginning of term </a:t>
                      </a:r>
                    </a:p>
                  </a:txBody>
                  <a:tcPr/>
                </a:tc>
                <a:tc>
                  <a:txBody>
                    <a:bodyPr/>
                    <a:lstStyle/>
                    <a:p>
                      <a:r>
                        <a:rPr lang="en-US" sz="1600" b="0" dirty="0">
                          <a:solidFill>
                            <a:srgbClr val="000000"/>
                          </a:solidFill>
                          <a:latin typeface="Kievit Offc" panose="020B0504030101020102"/>
                        </a:rPr>
                        <a:t>Military Support</a:t>
                      </a:r>
                    </a:p>
                  </a:txBody>
                  <a:tcPr/>
                </a:tc>
                <a:tc>
                  <a:txBody>
                    <a:bodyPr/>
                    <a:lstStyle/>
                    <a:p>
                      <a:r>
                        <a:rPr lang="en-US" sz="1600" b="0" dirty="0">
                          <a:solidFill>
                            <a:srgbClr val="000000"/>
                          </a:solidFill>
                          <a:latin typeface="Kievit Offc" panose="020B0504030101020102"/>
                        </a:rPr>
                        <a:t>FTA must not contain any errors</a:t>
                      </a:r>
                    </a:p>
                  </a:txBody>
                  <a:tcPr/>
                </a:tc>
                <a:extLst>
                  <a:ext uri="{0D108BD9-81ED-4DB2-BD59-A6C34878D82A}">
                    <a16:rowId xmlns:a16="http://schemas.microsoft.com/office/drawing/2014/main" val="714407205"/>
                  </a:ext>
                </a:extLst>
              </a:tr>
              <a:tr h="527056">
                <a:tc>
                  <a:txBody>
                    <a:bodyPr/>
                    <a:lstStyle/>
                    <a:p>
                      <a:r>
                        <a:rPr lang="en-US" sz="1600" b="0" dirty="0">
                          <a:solidFill>
                            <a:srgbClr val="000000"/>
                          </a:solidFill>
                          <a:latin typeface="Kievit Offc" panose="020B0504030101020102"/>
                        </a:rPr>
                        <a:t>Oregon National Guard State Tuition Assistance</a:t>
                      </a:r>
                    </a:p>
                  </a:txBody>
                  <a:tcPr/>
                </a:tc>
                <a:tc>
                  <a:txBody>
                    <a:bodyPr/>
                    <a:lstStyle/>
                    <a:p>
                      <a:r>
                        <a:rPr lang="en-US" sz="1600" b="0" dirty="0">
                          <a:solidFill>
                            <a:srgbClr val="000000"/>
                          </a:solidFill>
                          <a:latin typeface="Kievit Offc" panose="020B0504030101020102"/>
                        </a:rPr>
                        <a:t>Varies </a:t>
                      </a:r>
                    </a:p>
                  </a:txBody>
                  <a:tcPr/>
                </a:tc>
                <a:tc>
                  <a:txBody>
                    <a:bodyPr/>
                    <a:lstStyle/>
                    <a:p>
                      <a:r>
                        <a:rPr lang="en-US" sz="1600" b="0" dirty="0">
                          <a:solidFill>
                            <a:srgbClr val="000000"/>
                          </a:solidFill>
                          <a:latin typeface="Kievit Offc" panose="020B0504030101020102"/>
                        </a:rPr>
                        <a:t>OSAC/OR National Guard Tuition</a:t>
                      </a:r>
                    </a:p>
                  </a:txBody>
                  <a:tcPr/>
                </a:tc>
                <a:tc>
                  <a:txBody>
                    <a:bodyPr/>
                    <a:lstStyle/>
                    <a:p>
                      <a:r>
                        <a:rPr lang="en-US" sz="1600" b="0" dirty="0">
                          <a:solidFill>
                            <a:srgbClr val="000000"/>
                          </a:solidFill>
                          <a:latin typeface="Kievit Offc" panose="020B0504030101020102"/>
                        </a:rPr>
                        <a:t>Amount will be adjusted accordingly when FTA is paid at any point during the term</a:t>
                      </a:r>
                    </a:p>
                  </a:txBody>
                  <a:tcPr/>
                </a:tc>
                <a:extLst>
                  <a:ext uri="{0D108BD9-81ED-4DB2-BD59-A6C34878D82A}">
                    <a16:rowId xmlns:a16="http://schemas.microsoft.com/office/drawing/2014/main" val="1391104308"/>
                  </a:ext>
                </a:extLst>
              </a:tr>
            </a:tbl>
          </a:graphicData>
        </a:graphic>
      </p:graphicFrame>
      <p:sp>
        <p:nvSpPr>
          <p:cNvPr id="4" name="Footer Placeholder 3">
            <a:extLst>
              <a:ext uri="{FF2B5EF4-FFF2-40B4-BE49-F238E27FC236}">
                <a16:creationId xmlns:a16="http://schemas.microsoft.com/office/drawing/2014/main" id="{AD9F8622-EC96-9360-E866-43AB93F6AFD4}"/>
              </a:ext>
            </a:extLst>
          </p:cNvPr>
          <p:cNvSpPr>
            <a:spLocks noGrp="1"/>
          </p:cNvSpPr>
          <p:nvPr>
            <p:ph type="ftr" sz="quarter" idx="11"/>
          </p:nvPr>
        </p:nvSpPr>
        <p:spPr/>
        <p:txBody>
          <a:bodyPr/>
          <a:lstStyle/>
          <a:p>
            <a:r>
              <a:rPr lang="en-US"/>
              <a:t>OREGON STATE UNIVERSITY</a:t>
            </a:r>
            <a:endParaRPr lang="en-US" dirty="0"/>
          </a:p>
        </p:txBody>
      </p:sp>
      <p:sp>
        <p:nvSpPr>
          <p:cNvPr id="5" name="Slide Number Placeholder 4">
            <a:extLst>
              <a:ext uri="{FF2B5EF4-FFF2-40B4-BE49-F238E27FC236}">
                <a16:creationId xmlns:a16="http://schemas.microsoft.com/office/drawing/2014/main" id="{57336566-979B-F624-2928-883585577061}"/>
              </a:ext>
            </a:extLst>
          </p:cNvPr>
          <p:cNvSpPr>
            <a:spLocks noGrp="1"/>
          </p:cNvSpPr>
          <p:nvPr>
            <p:ph type="sldNum" sz="quarter" idx="12"/>
          </p:nvPr>
        </p:nvSpPr>
        <p:spPr/>
        <p:txBody>
          <a:bodyPr/>
          <a:lstStyle/>
          <a:p>
            <a:fld id="{AAB6004F-53F9-E74D-AC89-56EA63355CB3}" type="slidenum">
              <a:rPr lang="en-US" smtClean="0"/>
              <a:pPr/>
              <a:t>16</a:t>
            </a:fld>
            <a:endParaRPr lang="en-US" dirty="0"/>
          </a:p>
        </p:txBody>
      </p:sp>
    </p:spTree>
    <p:extLst>
      <p:ext uri="{BB962C8B-B14F-4D97-AF65-F5344CB8AC3E}">
        <p14:creationId xmlns:p14="http://schemas.microsoft.com/office/powerpoint/2010/main" val="2246906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C5107E06-9353-29B8-D12C-D0AF4F7FE123}"/>
              </a:ext>
            </a:extLst>
          </p:cNvPr>
          <p:cNvSpPr>
            <a:spLocks noGrp="1"/>
          </p:cNvSpPr>
          <p:nvPr>
            <p:ph type="title"/>
          </p:nvPr>
        </p:nvSpPr>
        <p:spPr/>
        <p:txBody>
          <a:bodyPr/>
          <a:lstStyle/>
          <a:p>
            <a:r>
              <a:rPr lang="en-US" b="1" dirty="0">
                <a:latin typeface="Kievit Offc" panose="020B0504030101020102"/>
              </a:rPr>
              <a:t>FINANCIAL AID</a:t>
            </a:r>
          </a:p>
        </p:txBody>
      </p:sp>
      <p:sp>
        <p:nvSpPr>
          <p:cNvPr id="10" name="Text Placeholder 5">
            <a:extLst>
              <a:ext uri="{FF2B5EF4-FFF2-40B4-BE49-F238E27FC236}">
                <a16:creationId xmlns:a16="http://schemas.microsoft.com/office/drawing/2014/main" id="{4D232CF9-DE93-CC2F-3055-A09D0A3EF59E}"/>
              </a:ext>
            </a:extLst>
          </p:cNvPr>
          <p:cNvSpPr>
            <a:spLocks noGrp="1"/>
          </p:cNvSpPr>
          <p:nvPr>
            <p:ph type="body" idx="1"/>
          </p:nvPr>
        </p:nvSpPr>
        <p:spPr/>
        <p:txBody>
          <a:bodyPr vert="horz" lIns="91440" tIns="45720" rIns="91440" bIns="45720" rtlCol="0" anchor="t">
            <a:noAutofit/>
          </a:bodyPr>
          <a:lstStyle/>
          <a:p>
            <a:r>
              <a:rPr lang="en-US" sz="3000" dirty="0">
                <a:latin typeface="Kievit Offc"/>
                <a:cs typeface="Calibri"/>
              </a:rPr>
              <a:t>You can and</a:t>
            </a:r>
            <a:r>
              <a:rPr lang="en-US" sz="3000" i="1" dirty="0">
                <a:latin typeface="Kievit Offc"/>
                <a:cs typeface="Calibri"/>
              </a:rPr>
              <a:t> should</a:t>
            </a:r>
            <a:r>
              <a:rPr lang="en-US" sz="3000" dirty="0">
                <a:latin typeface="Kievit Offc"/>
                <a:cs typeface="Calibri"/>
              </a:rPr>
              <a:t> apply for FAFSA!</a:t>
            </a:r>
            <a:endParaRPr lang="en-US" sz="3000" dirty="0">
              <a:latin typeface="Kievit Offc"/>
            </a:endParaRPr>
          </a:p>
        </p:txBody>
      </p:sp>
      <p:sp>
        <p:nvSpPr>
          <p:cNvPr id="11" name="Content Placeholder 10">
            <a:extLst>
              <a:ext uri="{FF2B5EF4-FFF2-40B4-BE49-F238E27FC236}">
                <a16:creationId xmlns:a16="http://schemas.microsoft.com/office/drawing/2014/main" id="{28E426EF-6570-0CA3-2D7E-B53F1284C604}"/>
              </a:ext>
            </a:extLst>
          </p:cNvPr>
          <p:cNvSpPr txBox="1">
            <a:spLocks noGrp="1"/>
          </p:cNvSpPr>
          <p:nvPr>
            <p:ph sz="half" idx="2"/>
          </p:nvPr>
        </p:nvSpPr>
        <p:spPr>
          <a:xfrm>
            <a:off x="839788" y="2693987"/>
            <a:ext cx="4624841" cy="29874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400" dirty="0">
                <a:solidFill>
                  <a:schemeClr val="tx2"/>
                </a:solidFill>
                <a:latin typeface="Kievit Offc"/>
                <a:cs typeface="Calibri"/>
              </a:rPr>
              <a:t>Financial Aid is </a:t>
            </a:r>
            <a:r>
              <a:rPr lang="en-US" sz="2400" b="1" u="sng" dirty="0">
                <a:solidFill>
                  <a:schemeClr val="tx2"/>
                </a:solidFill>
                <a:latin typeface="Kievit Offc"/>
                <a:cs typeface="Calibri"/>
              </a:rPr>
              <a:t>NOT</a:t>
            </a:r>
            <a:r>
              <a:rPr lang="en-US" sz="2400" dirty="0">
                <a:solidFill>
                  <a:schemeClr val="tx2"/>
                </a:solidFill>
                <a:latin typeface="Kievit Offc"/>
                <a:cs typeface="Calibri"/>
              </a:rPr>
              <a:t> deducted from the tuition for </a:t>
            </a:r>
            <a:r>
              <a:rPr lang="en-US" sz="2400" dirty="0">
                <a:latin typeface="Kievit Offc"/>
                <a:cs typeface="Calibri"/>
              </a:rPr>
              <a:t>Chapter 33</a:t>
            </a:r>
          </a:p>
          <a:p>
            <a:pPr marL="457200" indent="-457200">
              <a:buFont typeface="Arial"/>
              <a:buChar char="•"/>
            </a:pPr>
            <a:r>
              <a:rPr lang="en-US" sz="2400" dirty="0">
                <a:solidFill>
                  <a:schemeClr val="tx2"/>
                </a:solidFill>
                <a:latin typeface="Kievit Offc"/>
                <a:cs typeface="Calibri"/>
              </a:rPr>
              <a:t>Option to sign-up for direct deposit for financial aid refunds</a:t>
            </a:r>
          </a:p>
          <a:p>
            <a:pPr marL="457200" indent="-457200">
              <a:buFont typeface="Arial"/>
              <a:buChar char="•"/>
            </a:pPr>
            <a:endParaRPr lang="en-US" sz="2000" dirty="0">
              <a:solidFill>
                <a:srgbClr val="DC4405"/>
              </a:solidFill>
              <a:latin typeface="Kievit Offc"/>
              <a:cs typeface="Calibri"/>
            </a:endParaRPr>
          </a:p>
          <a:p>
            <a:pPr marL="285750" indent="-285750">
              <a:buFont typeface="Arial"/>
              <a:buChar char="•"/>
            </a:pPr>
            <a:endParaRPr lang="en-US" sz="2800" dirty="0">
              <a:solidFill>
                <a:srgbClr val="DC4405"/>
              </a:solidFill>
              <a:latin typeface="Calibri"/>
              <a:cs typeface="Calibri"/>
            </a:endParaRPr>
          </a:p>
          <a:p>
            <a:endParaRPr lang="en-US" sz="2800" dirty="0">
              <a:solidFill>
                <a:srgbClr val="000000"/>
              </a:solidFill>
              <a:latin typeface="Kievit Offc"/>
              <a:cs typeface="Calibri"/>
            </a:endParaRPr>
          </a:p>
        </p:txBody>
      </p:sp>
      <p:sp>
        <p:nvSpPr>
          <p:cNvPr id="12" name="Text Placeholder 6">
            <a:extLst>
              <a:ext uri="{FF2B5EF4-FFF2-40B4-BE49-F238E27FC236}">
                <a16:creationId xmlns:a16="http://schemas.microsoft.com/office/drawing/2014/main" id="{53DD3BBA-B965-8202-4B52-9DDBEE6BD3AD}"/>
              </a:ext>
            </a:extLst>
          </p:cNvPr>
          <p:cNvSpPr>
            <a:spLocks noGrp="1"/>
          </p:cNvSpPr>
          <p:nvPr>
            <p:ph type="body" sz="quarter" idx="3"/>
          </p:nvPr>
        </p:nvSpPr>
        <p:spPr>
          <a:xfrm>
            <a:off x="5627914" y="668337"/>
            <a:ext cx="6234423" cy="823913"/>
          </a:xfrm>
        </p:spPr>
        <p:txBody>
          <a:bodyPr vert="horz" lIns="91440" tIns="45720" rIns="91440" bIns="45720" rtlCol="0" anchor="t">
            <a:noAutofit/>
          </a:bodyPr>
          <a:lstStyle/>
          <a:p>
            <a:r>
              <a:rPr lang="en-US" sz="4400" dirty="0">
                <a:latin typeface="Stratum2 Bold"/>
              </a:rPr>
              <a:t>  </a:t>
            </a:r>
            <a:r>
              <a:rPr lang="en-US" sz="4400" dirty="0">
                <a:latin typeface="Kievit Offc" panose="020B0504030101020102"/>
              </a:rPr>
              <a:t>ADVANCE OF VA FUNDS</a:t>
            </a:r>
          </a:p>
        </p:txBody>
      </p:sp>
      <p:sp>
        <p:nvSpPr>
          <p:cNvPr id="4" name="TextBox 3">
            <a:extLst>
              <a:ext uri="{FF2B5EF4-FFF2-40B4-BE49-F238E27FC236}">
                <a16:creationId xmlns:a16="http://schemas.microsoft.com/office/drawing/2014/main" id="{6181D604-3D7E-FC0D-339F-C2818BAB1C8C}"/>
              </a:ext>
            </a:extLst>
          </p:cNvPr>
          <p:cNvSpPr txBox="1"/>
          <p:nvPr/>
        </p:nvSpPr>
        <p:spPr>
          <a:xfrm>
            <a:off x="5812970" y="1687856"/>
            <a:ext cx="5920284" cy="461665"/>
          </a:xfrm>
          <a:prstGeom prst="rect">
            <a:avLst/>
          </a:prstGeom>
          <a:noFill/>
        </p:spPr>
        <p:txBody>
          <a:bodyPr wrap="square">
            <a:spAutoFit/>
          </a:bodyPr>
          <a:lstStyle/>
          <a:p>
            <a:pPr marL="0" indent="0">
              <a:buNone/>
            </a:pPr>
            <a:r>
              <a:rPr lang="en-US" sz="2400" b="1" dirty="0">
                <a:latin typeface="Kievit Offc"/>
              </a:rPr>
              <a:t>(Post 9/11 GI Bill® Only)</a:t>
            </a:r>
            <a:endParaRPr lang="en-US" sz="2400" b="1" dirty="0"/>
          </a:p>
        </p:txBody>
      </p:sp>
      <p:sp>
        <p:nvSpPr>
          <p:cNvPr id="14" name="Content Placeholder 7">
            <a:extLst>
              <a:ext uri="{FF2B5EF4-FFF2-40B4-BE49-F238E27FC236}">
                <a16:creationId xmlns:a16="http://schemas.microsoft.com/office/drawing/2014/main" id="{A8D848C2-5DCF-0670-3E77-1FC2A1318A93}"/>
              </a:ext>
            </a:extLst>
          </p:cNvPr>
          <p:cNvSpPr>
            <a:spLocks noGrp="1"/>
          </p:cNvSpPr>
          <p:nvPr>
            <p:ph sz="quarter" idx="4"/>
          </p:nvPr>
        </p:nvSpPr>
        <p:spPr>
          <a:xfrm>
            <a:off x="5812970" y="2147268"/>
            <a:ext cx="5834743" cy="4031508"/>
          </a:xfrm>
        </p:spPr>
        <p:txBody>
          <a:bodyPr vert="horz" lIns="91440" tIns="45720" rIns="91440" bIns="45720" rtlCol="0" anchor="t">
            <a:normAutofit/>
          </a:bodyPr>
          <a:lstStyle/>
          <a:p>
            <a:pPr marL="0" indent="0">
              <a:buNone/>
            </a:pPr>
            <a:r>
              <a:rPr lang="en-US" sz="2400" dirty="0">
                <a:latin typeface="Kievit Offc"/>
              </a:rPr>
              <a:t>OSU automatically advances anticipated tuition if you:</a:t>
            </a:r>
            <a:endParaRPr lang="en-US" sz="2400" dirty="0"/>
          </a:p>
          <a:p>
            <a:pPr lvl="1" indent="-285750"/>
            <a:r>
              <a:rPr lang="en-US" dirty="0">
                <a:latin typeface="Kievit Offc"/>
              </a:rPr>
              <a:t>Were Certified, and </a:t>
            </a:r>
            <a:endParaRPr lang="en-US" dirty="0"/>
          </a:p>
          <a:p>
            <a:pPr lvl="1" indent="-285750"/>
            <a:r>
              <a:rPr lang="en-US" dirty="0">
                <a:latin typeface="Kievit Offc"/>
              </a:rPr>
              <a:t>Accepted Financial Aid Award</a:t>
            </a:r>
          </a:p>
          <a:p>
            <a:pPr marL="0" indent="0">
              <a:buNone/>
            </a:pPr>
            <a:r>
              <a:rPr lang="en-US" sz="2400" dirty="0">
                <a:latin typeface="Kievit Offc"/>
              </a:rPr>
              <a:t>Why?</a:t>
            </a:r>
          </a:p>
          <a:p>
            <a:pPr lvl="1"/>
            <a:r>
              <a:rPr lang="en-US" dirty="0">
                <a:latin typeface="Kievit Offc"/>
              </a:rPr>
              <a:t>Allows disbursement of financial aid before VA payment arrives</a:t>
            </a:r>
          </a:p>
          <a:p>
            <a:pPr marL="0" indent="0">
              <a:buNone/>
            </a:pPr>
            <a:r>
              <a:rPr lang="en-US" sz="2400" dirty="0">
                <a:latin typeface="Kievit Offc"/>
              </a:rPr>
              <a:t>Didn't Happen?</a:t>
            </a:r>
          </a:p>
          <a:p>
            <a:pPr lvl="1" indent="-285750"/>
            <a:r>
              <a:rPr lang="en-US" dirty="0">
                <a:latin typeface="Kievit Offc"/>
              </a:rPr>
              <a:t>Email the SCO's</a:t>
            </a:r>
          </a:p>
          <a:p>
            <a:pPr lvl="1"/>
            <a:endParaRPr lang="en-US" dirty="0"/>
          </a:p>
        </p:txBody>
      </p:sp>
      <p:sp>
        <p:nvSpPr>
          <p:cNvPr id="7" name="Footer Placeholder 6">
            <a:extLst>
              <a:ext uri="{FF2B5EF4-FFF2-40B4-BE49-F238E27FC236}">
                <a16:creationId xmlns:a16="http://schemas.microsoft.com/office/drawing/2014/main" id="{C61FB179-7476-1137-AE7E-8C0470723C3F}"/>
              </a:ext>
            </a:extLst>
          </p:cNvPr>
          <p:cNvSpPr>
            <a:spLocks noGrp="1"/>
          </p:cNvSpPr>
          <p:nvPr>
            <p:ph type="ftr" sz="quarter" idx="11"/>
          </p:nvPr>
        </p:nvSpPr>
        <p:spPr/>
        <p:txBody>
          <a:bodyPr/>
          <a:lstStyle/>
          <a:p>
            <a:r>
              <a:rPr lang="en-US"/>
              <a:t>OREGON STATE UNIVERSITY</a:t>
            </a:r>
            <a:endParaRPr lang="en-US" dirty="0"/>
          </a:p>
        </p:txBody>
      </p:sp>
      <p:sp>
        <p:nvSpPr>
          <p:cNvPr id="8" name="Slide Number Placeholder 7">
            <a:extLst>
              <a:ext uri="{FF2B5EF4-FFF2-40B4-BE49-F238E27FC236}">
                <a16:creationId xmlns:a16="http://schemas.microsoft.com/office/drawing/2014/main" id="{F172923C-BBF6-5299-189C-AF3B4A7CAE5F}"/>
              </a:ext>
            </a:extLst>
          </p:cNvPr>
          <p:cNvSpPr>
            <a:spLocks noGrp="1"/>
          </p:cNvSpPr>
          <p:nvPr>
            <p:ph type="sldNum" sz="quarter" idx="12"/>
          </p:nvPr>
        </p:nvSpPr>
        <p:spPr/>
        <p:txBody>
          <a:bodyPr/>
          <a:lstStyle/>
          <a:p>
            <a:fld id="{AAB6004F-53F9-E74D-AC89-56EA63355CB3}" type="slidenum">
              <a:rPr lang="en-US" smtClean="0"/>
              <a:pPr/>
              <a:t>17</a:t>
            </a:fld>
            <a:endParaRPr lang="en-US" dirty="0"/>
          </a:p>
        </p:txBody>
      </p:sp>
    </p:spTree>
    <p:extLst>
      <p:ext uri="{BB962C8B-B14F-4D97-AF65-F5344CB8AC3E}">
        <p14:creationId xmlns:p14="http://schemas.microsoft.com/office/powerpoint/2010/main" val="640581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7F0AEC0-8EA7-1960-77D1-AC7A1A30301E}"/>
              </a:ext>
            </a:extLst>
          </p:cNvPr>
          <p:cNvSpPr>
            <a:spLocks noGrp="1"/>
          </p:cNvSpPr>
          <p:nvPr>
            <p:ph type="title"/>
          </p:nvPr>
        </p:nvSpPr>
        <p:spPr>
          <a:xfrm>
            <a:off x="839788" y="365125"/>
            <a:ext cx="10558526" cy="1244975"/>
          </a:xfrm>
        </p:spPr>
        <p:txBody>
          <a:bodyPr>
            <a:normAutofit fontScale="90000"/>
          </a:bodyPr>
          <a:lstStyle/>
          <a:p>
            <a:pPr algn="ctr"/>
            <a:r>
              <a:rPr lang="en-US" b="1" dirty="0">
                <a:latin typeface="Kievit Offc" panose="020B0504030101020102"/>
              </a:rPr>
              <a:t>POST 9/11 GI BILL</a:t>
            </a:r>
            <a:r>
              <a:rPr lang="en-US" sz="3600" b="1" dirty="0">
                <a:latin typeface="Kievit Offc" panose="020B0504030101020102"/>
              </a:rPr>
              <a:t>® </a:t>
            </a:r>
            <a:r>
              <a:rPr lang="en-US" b="1" dirty="0">
                <a:latin typeface="Kievit Offc" panose="020B0504030101020102"/>
              </a:rPr>
              <a:t>(CH 33): TUITION PAYMENTS</a:t>
            </a:r>
            <a:endParaRPr lang="en-US" sz="2000" b="1" dirty="0">
              <a:latin typeface="Kievit Offc" panose="020B0504030101020102"/>
            </a:endParaRPr>
          </a:p>
        </p:txBody>
      </p:sp>
      <p:sp>
        <p:nvSpPr>
          <p:cNvPr id="10" name="Text Placeholder 5">
            <a:extLst>
              <a:ext uri="{FF2B5EF4-FFF2-40B4-BE49-F238E27FC236}">
                <a16:creationId xmlns:a16="http://schemas.microsoft.com/office/drawing/2014/main" id="{CEC7A9D4-3DF2-9B05-568B-2901D0D65DB2}"/>
              </a:ext>
            </a:extLst>
          </p:cNvPr>
          <p:cNvSpPr>
            <a:spLocks noGrp="1"/>
          </p:cNvSpPr>
          <p:nvPr>
            <p:ph type="body" idx="1"/>
          </p:nvPr>
        </p:nvSpPr>
        <p:spPr>
          <a:xfrm>
            <a:off x="839787" y="1414481"/>
            <a:ext cx="5157787" cy="823912"/>
          </a:xfrm>
        </p:spPr>
        <p:txBody>
          <a:bodyPr vert="horz" lIns="91440" tIns="45720" rIns="91440" bIns="45720" rtlCol="0" anchor="t">
            <a:noAutofit/>
          </a:bodyPr>
          <a:lstStyle/>
          <a:p>
            <a:r>
              <a:rPr lang="en-US" b="0" u="sng" dirty="0">
                <a:latin typeface="Kievit Offc"/>
              </a:rPr>
              <a:t>*Paid by the VA</a:t>
            </a:r>
            <a:endParaRPr lang="en-US" u="sng" dirty="0">
              <a:latin typeface="Kievit Offc"/>
            </a:endParaRPr>
          </a:p>
          <a:p>
            <a:r>
              <a:rPr lang="en-US" sz="1800" b="0" dirty="0">
                <a:latin typeface="Kievit Offc"/>
              </a:rPr>
              <a:t>( All payments based on % of entitlement rating)</a:t>
            </a:r>
            <a:endParaRPr lang="en-US" sz="1800" dirty="0"/>
          </a:p>
        </p:txBody>
      </p:sp>
      <p:sp>
        <p:nvSpPr>
          <p:cNvPr id="11" name="Content Placeholder 2">
            <a:extLst>
              <a:ext uri="{FF2B5EF4-FFF2-40B4-BE49-F238E27FC236}">
                <a16:creationId xmlns:a16="http://schemas.microsoft.com/office/drawing/2014/main" id="{1AF7E1D7-71D6-D256-C075-7BE9324FABDD}"/>
              </a:ext>
            </a:extLst>
          </p:cNvPr>
          <p:cNvSpPr>
            <a:spLocks noGrp="1"/>
          </p:cNvSpPr>
          <p:nvPr>
            <p:ph sz="half" idx="2"/>
          </p:nvPr>
        </p:nvSpPr>
        <p:spPr>
          <a:xfrm>
            <a:off x="839788" y="2308851"/>
            <a:ext cx="5111685" cy="3330117"/>
          </a:xfrm>
        </p:spPr>
        <p:txBody>
          <a:bodyPr vert="horz" lIns="91440" tIns="45720" rIns="91440" bIns="45720" rtlCol="0" anchor="t">
            <a:normAutofit/>
          </a:bodyPr>
          <a:lstStyle/>
          <a:p>
            <a:pPr marL="457200" indent="-457200"/>
            <a:r>
              <a:rPr lang="en-US" sz="1800" dirty="0">
                <a:latin typeface="Kievit Offc"/>
              </a:rPr>
              <a:t>Tuition </a:t>
            </a:r>
            <a:endParaRPr lang="en-US" sz="1800" dirty="0"/>
          </a:p>
          <a:p>
            <a:pPr marL="457200" indent="-457200"/>
            <a:r>
              <a:rPr lang="en-US" sz="1800" dirty="0">
                <a:latin typeface="Kievit Offc"/>
              </a:rPr>
              <a:t>Mandatory Fees</a:t>
            </a:r>
            <a:endParaRPr lang="en-US" sz="1800" dirty="0"/>
          </a:p>
          <a:p>
            <a:pPr marL="914400" lvl="1"/>
            <a:r>
              <a:rPr lang="en-US" sz="1800" dirty="0">
                <a:latin typeface="Kievit Offc"/>
              </a:rPr>
              <a:t>Student Building Loan/Debt Fee</a:t>
            </a:r>
          </a:p>
          <a:p>
            <a:pPr marL="914400" lvl="1"/>
            <a:r>
              <a:rPr lang="en-US" sz="1800" dirty="0">
                <a:latin typeface="Kievit Offc"/>
              </a:rPr>
              <a:t>Incidental Fee</a:t>
            </a:r>
          </a:p>
          <a:p>
            <a:pPr marL="914400" lvl="1"/>
            <a:r>
              <a:rPr lang="en-US" sz="1800" dirty="0">
                <a:latin typeface="Kievit Offc"/>
              </a:rPr>
              <a:t>Student Health Services</a:t>
            </a:r>
          </a:p>
          <a:p>
            <a:pPr marL="914400" lvl="1"/>
            <a:r>
              <a:rPr lang="en-US" sz="1800" dirty="0">
                <a:latin typeface="Kievit Offc"/>
              </a:rPr>
              <a:t>One-time Matriculation Fee</a:t>
            </a:r>
          </a:p>
          <a:p>
            <a:pPr marL="914400" lvl="1"/>
            <a:r>
              <a:rPr lang="en-US" sz="1800" dirty="0">
                <a:latin typeface="Kievit Offc"/>
              </a:rPr>
              <a:t>Student ID Card (Corvallis Campus)</a:t>
            </a:r>
          </a:p>
          <a:p>
            <a:pPr marL="457200" indent="-457200"/>
            <a:r>
              <a:rPr lang="en-US" sz="1800" dirty="0">
                <a:latin typeface="Kievit Offc"/>
              </a:rPr>
              <a:t>Degree-Applicable Course fees</a:t>
            </a:r>
            <a:endParaRPr lang="en-US" sz="1800" dirty="0"/>
          </a:p>
          <a:p>
            <a:pPr marL="0" indent="0">
              <a:buNone/>
            </a:pPr>
            <a:endParaRPr lang="en-US" sz="3000" dirty="0">
              <a:latin typeface="Kievit Offc"/>
            </a:endParaRPr>
          </a:p>
          <a:p>
            <a:pPr marL="0" indent="0">
              <a:buNone/>
            </a:pPr>
            <a:endParaRPr lang="en-US" sz="3000" dirty="0">
              <a:latin typeface="Kievit Offc"/>
            </a:endParaRPr>
          </a:p>
          <a:p>
            <a:pPr marL="0" indent="0">
              <a:buNone/>
            </a:pPr>
            <a:endParaRPr lang="en-US" sz="3000" dirty="0">
              <a:latin typeface="Kievit Offc"/>
            </a:endParaRPr>
          </a:p>
          <a:p>
            <a:pPr marL="0" indent="0">
              <a:buNone/>
            </a:pPr>
            <a:endParaRPr lang="en-US" sz="3000" dirty="0">
              <a:latin typeface="Kievit Offc"/>
            </a:endParaRPr>
          </a:p>
          <a:p>
            <a:pPr marL="0" indent="0">
              <a:buNone/>
            </a:pPr>
            <a:endParaRPr lang="en-US" sz="3000" dirty="0">
              <a:latin typeface="Kievit Offc"/>
            </a:endParaRPr>
          </a:p>
          <a:p>
            <a:pPr marL="0" indent="0">
              <a:buNone/>
            </a:pPr>
            <a:endParaRPr lang="en-US" sz="3000" dirty="0">
              <a:latin typeface="Kievit Offc"/>
            </a:endParaRPr>
          </a:p>
          <a:p>
            <a:pPr marL="0" indent="0">
              <a:buNone/>
            </a:pPr>
            <a:endParaRPr lang="en-US" sz="3000" dirty="0">
              <a:latin typeface="Kievit Offc"/>
            </a:endParaRPr>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pPr lvl="2"/>
            <a:endParaRPr lang="en-US" sz="3000" dirty="0"/>
          </a:p>
          <a:p>
            <a:pPr lvl="2"/>
            <a:endParaRPr lang="en-US" sz="3000" dirty="0"/>
          </a:p>
          <a:p>
            <a:endParaRPr lang="en-US" sz="3000" dirty="0"/>
          </a:p>
          <a:p>
            <a:pPr marL="0" indent="0">
              <a:buNone/>
            </a:pPr>
            <a:endParaRPr lang="en-US" sz="3000" dirty="0"/>
          </a:p>
          <a:p>
            <a:endParaRPr lang="en-US" sz="3000" dirty="0"/>
          </a:p>
          <a:p>
            <a:pPr marL="457200" lvl="1" indent="0">
              <a:buNone/>
            </a:pPr>
            <a:endParaRPr lang="en-US" dirty="0"/>
          </a:p>
        </p:txBody>
      </p:sp>
      <p:sp>
        <p:nvSpPr>
          <p:cNvPr id="12" name="Text Placeholder 6">
            <a:extLst>
              <a:ext uri="{FF2B5EF4-FFF2-40B4-BE49-F238E27FC236}">
                <a16:creationId xmlns:a16="http://schemas.microsoft.com/office/drawing/2014/main" id="{07DDAAF5-BA0A-57B4-669F-B481959CA8E4}"/>
              </a:ext>
            </a:extLst>
          </p:cNvPr>
          <p:cNvSpPr>
            <a:spLocks noGrp="1"/>
          </p:cNvSpPr>
          <p:nvPr>
            <p:ph type="body" sz="quarter" idx="3"/>
          </p:nvPr>
        </p:nvSpPr>
        <p:spPr>
          <a:xfrm>
            <a:off x="6215126" y="1407360"/>
            <a:ext cx="5183188" cy="823912"/>
          </a:xfrm>
        </p:spPr>
        <p:txBody>
          <a:bodyPr vert="horz" lIns="91440" tIns="45720" rIns="91440" bIns="45720" rtlCol="0" anchor="t">
            <a:normAutofit/>
          </a:bodyPr>
          <a:lstStyle/>
          <a:p>
            <a:r>
              <a:rPr lang="en-US" b="0" u="sng" dirty="0">
                <a:latin typeface="Kievit Offc"/>
              </a:rPr>
              <a:t>Not paid by the VA </a:t>
            </a:r>
          </a:p>
          <a:p>
            <a:r>
              <a:rPr lang="en-US" sz="1800" b="0" dirty="0">
                <a:latin typeface="Kievit Offc"/>
              </a:rPr>
              <a:t>(including but not limited to)</a:t>
            </a:r>
            <a:endParaRPr lang="en-US" sz="1800" b="0" dirty="0"/>
          </a:p>
        </p:txBody>
      </p:sp>
      <p:sp>
        <p:nvSpPr>
          <p:cNvPr id="14" name="Content Placeholder 7">
            <a:extLst>
              <a:ext uri="{FF2B5EF4-FFF2-40B4-BE49-F238E27FC236}">
                <a16:creationId xmlns:a16="http://schemas.microsoft.com/office/drawing/2014/main" id="{283A261C-4B2B-BC3F-C052-39278EBEAC37}"/>
              </a:ext>
            </a:extLst>
          </p:cNvPr>
          <p:cNvSpPr>
            <a:spLocks noGrp="1"/>
          </p:cNvSpPr>
          <p:nvPr>
            <p:ph sz="quarter" idx="4"/>
          </p:nvPr>
        </p:nvSpPr>
        <p:spPr>
          <a:xfrm>
            <a:off x="6194427" y="2209193"/>
            <a:ext cx="5183188" cy="3684588"/>
          </a:xfrm>
        </p:spPr>
        <p:txBody>
          <a:bodyPr vert="horz" lIns="91440" tIns="45720" rIns="91440" bIns="45720" rtlCol="0" anchor="t">
            <a:normAutofit/>
          </a:bodyPr>
          <a:lstStyle/>
          <a:p>
            <a:pPr marL="457200" indent="-457200"/>
            <a:r>
              <a:rPr lang="en-US" sz="1800" dirty="0">
                <a:latin typeface="Kievit Offc"/>
              </a:rPr>
              <a:t>UHDS Charges</a:t>
            </a:r>
            <a:endParaRPr lang="en-US" sz="1800" dirty="0"/>
          </a:p>
          <a:p>
            <a:pPr marL="457200" indent="-457200"/>
            <a:r>
              <a:rPr lang="en-US" sz="1800" dirty="0">
                <a:latin typeface="Kievit Offc"/>
              </a:rPr>
              <a:t>Parking </a:t>
            </a:r>
          </a:p>
          <a:p>
            <a:pPr marL="457200" indent="-457200"/>
            <a:r>
              <a:rPr lang="en-US" sz="1800" dirty="0">
                <a:latin typeface="Kievit Offc"/>
              </a:rPr>
              <a:t>Late registration fees</a:t>
            </a:r>
            <a:endParaRPr lang="en-US" sz="1800" dirty="0"/>
          </a:p>
          <a:p>
            <a:pPr marL="457200" indent="-457200"/>
            <a:r>
              <a:rPr lang="en-US" sz="1800" dirty="0">
                <a:latin typeface="Kievit Offc"/>
              </a:rPr>
              <a:t>Tuition or fees for courses that are not required for the degree</a:t>
            </a:r>
            <a:endParaRPr lang="en-US" sz="1800" dirty="0"/>
          </a:p>
          <a:p>
            <a:pPr marL="457200" indent="-457200"/>
            <a:r>
              <a:rPr lang="en-US" sz="1800" dirty="0">
                <a:latin typeface="Kievit Offc"/>
              </a:rPr>
              <a:t>Non-resident tuition</a:t>
            </a:r>
          </a:p>
          <a:p>
            <a:pPr marL="457200" indent="-457200"/>
            <a:r>
              <a:rPr lang="en-US" sz="1800" dirty="0">
                <a:latin typeface="Kievit Offc"/>
              </a:rPr>
              <a:t>Tuition paid by Federal or Oregon National Guard State Tuition Assistance, ROTC scholarship, employer program, etc. </a:t>
            </a: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2" name="TextBox 1">
            <a:extLst>
              <a:ext uri="{FF2B5EF4-FFF2-40B4-BE49-F238E27FC236}">
                <a16:creationId xmlns:a16="http://schemas.microsoft.com/office/drawing/2014/main" id="{7FA80505-E7E1-D914-28C5-C91A7EE20C6F}"/>
              </a:ext>
            </a:extLst>
          </p:cNvPr>
          <p:cNvSpPr txBox="1"/>
          <p:nvPr/>
        </p:nvSpPr>
        <p:spPr>
          <a:xfrm>
            <a:off x="833910" y="5541053"/>
            <a:ext cx="10813237" cy="646331"/>
          </a:xfrm>
          <a:prstGeom prst="rect">
            <a:avLst/>
          </a:prstGeom>
          <a:noFill/>
        </p:spPr>
        <p:txBody>
          <a:bodyPr wrap="square" rtlCol="0">
            <a:spAutoFit/>
          </a:bodyPr>
          <a:lstStyle/>
          <a:p>
            <a:r>
              <a:rPr lang="en-US" b="1" dirty="0">
                <a:latin typeface="Kievit Offc" panose="020B0504030101020102"/>
                <a:cs typeface="Khmer UI" panose="020F0502020204030204" pitchFamily="34" charset="0"/>
              </a:rPr>
              <a:t>*We report $0 in tuition and fees on your initial certification. After the Add/Drop deadline, we amend your certification to report the correct tuition and fee amount.</a:t>
            </a:r>
          </a:p>
        </p:txBody>
      </p:sp>
      <p:sp>
        <p:nvSpPr>
          <p:cNvPr id="7" name="Footer Placeholder 6">
            <a:extLst>
              <a:ext uri="{FF2B5EF4-FFF2-40B4-BE49-F238E27FC236}">
                <a16:creationId xmlns:a16="http://schemas.microsoft.com/office/drawing/2014/main" id="{6491A893-E0F6-7DFD-9482-CE40F6CC5332}"/>
              </a:ext>
            </a:extLst>
          </p:cNvPr>
          <p:cNvSpPr>
            <a:spLocks noGrp="1"/>
          </p:cNvSpPr>
          <p:nvPr>
            <p:ph type="ftr" sz="quarter" idx="11"/>
          </p:nvPr>
        </p:nvSpPr>
        <p:spPr/>
        <p:txBody>
          <a:bodyPr/>
          <a:lstStyle/>
          <a:p>
            <a:r>
              <a:rPr lang="en-US"/>
              <a:t>OREGON STATE UNIVERSITY</a:t>
            </a:r>
            <a:endParaRPr lang="en-US" dirty="0"/>
          </a:p>
        </p:txBody>
      </p:sp>
      <p:sp>
        <p:nvSpPr>
          <p:cNvPr id="8" name="Slide Number Placeholder 7">
            <a:extLst>
              <a:ext uri="{FF2B5EF4-FFF2-40B4-BE49-F238E27FC236}">
                <a16:creationId xmlns:a16="http://schemas.microsoft.com/office/drawing/2014/main" id="{37034EA5-05F6-DC30-5AB3-97C04BCC2C22}"/>
              </a:ext>
            </a:extLst>
          </p:cNvPr>
          <p:cNvSpPr>
            <a:spLocks noGrp="1"/>
          </p:cNvSpPr>
          <p:nvPr>
            <p:ph type="sldNum" sz="quarter" idx="12"/>
          </p:nvPr>
        </p:nvSpPr>
        <p:spPr/>
        <p:txBody>
          <a:bodyPr/>
          <a:lstStyle/>
          <a:p>
            <a:fld id="{AAB6004F-53F9-E74D-AC89-56EA63355CB3}" type="slidenum">
              <a:rPr lang="en-US" smtClean="0"/>
              <a:pPr/>
              <a:t>18</a:t>
            </a:fld>
            <a:endParaRPr lang="en-US" dirty="0"/>
          </a:p>
        </p:txBody>
      </p:sp>
    </p:spTree>
    <p:extLst>
      <p:ext uri="{BB962C8B-B14F-4D97-AF65-F5344CB8AC3E}">
        <p14:creationId xmlns:p14="http://schemas.microsoft.com/office/powerpoint/2010/main" val="3617156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62622184-186A-4B23-8E10-9657345D8C6B}"/>
              </a:ext>
            </a:extLst>
          </p:cNvPr>
          <p:cNvSpPr>
            <a:spLocks noGrp="1"/>
          </p:cNvSpPr>
          <p:nvPr>
            <p:ph type="title"/>
          </p:nvPr>
        </p:nvSpPr>
        <p:spPr>
          <a:xfrm>
            <a:off x="783771" y="365125"/>
            <a:ext cx="10570029" cy="1381807"/>
          </a:xfrm>
        </p:spPr>
        <p:txBody>
          <a:bodyPr vert="horz" lIns="91440" tIns="45720" rIns="91440" bIns="45720" rtlCol="0" anchor="ctr">
            <a:normAutofit/>
          </a:bodyPr>
          <a:lstStyle/>
          <a:p>
            <a:r>
              <a:rPr lang="en-US" b="1" kern="1200" baseline="0" dirty="0">
                <a:latin typeface="Kievit Offc" panose="020B0504030101020102"/>
              </a:rPr>
              <a:t>Welcome!</a:t>
            </a:r>
          </a:p>
        </p:txBody>
      </p:sp>
      <p:sp>
        <p:nvSpPr>
          <p:cNvPr id="6" name="TextBox 5">
            <a:extLst>
              <a:ext uri="{FF2B5EF4-FFF2-40B4-BE49-F238E27FC236}">
                <a16:creationId xmlns:a16="http://schemas.microsoft.com/office/drawing/2014/main" id="{B6866911-DDEE-AD1D-AB08-7EE465B1E4A4}"/>
              </a:ext>
            </a:extLst>
          </p:cNvPr>
          <p:cNvSpPr txBox="1"/>
          <p:nvPr/>
        </p:nvSpPr>
        <p:spPr>
          <a:xfrm>
            <a:off x="711201" y="1644073"/>
            <a:ext cx="10642600" cy="4532890"/>
          </a:xfrm>
          <a:prstGeom prst="rect">
            <a:avLst/>
          </a:prstGeom>
        </p:spPr>
        <p:txBody>
          <a:bodyPr vert="horz" lIns="91440" tIns="45720" rIns="91440" bIns="45720" rtlCol="0">
            <a:normAutofit fontScale="92500" lnSpcReduction="10000"/>
          </a:bodyPr>
          <a:lstStyle/>
          <a:p>
            <a:pPr>
              <a:lnSpc>
                <a:spcPct val="90000"/>
              </a:lnSpc>
              <a:spcBef>
                <a:spcPts val="1000"/>
              </a:spcBef>
            </a:pPr>
            <a:r>
              <a:rPr lang="en-US" sz="2200" dirty="0">
                <a:solidFill>
                  <a:schemeClr val="tx2"/>
                </a:solidFill>
                <a:latin typeface="Kievit Offc" panose="020B0504030101020102" pitchFamily="34" charset="0"/>
              </a:rPr>
              <a:t>We are your School Certifying Officials (SCOs) from the Veterans &amp; Military Certifying Team, located in the Office of the Registrar (</a:t>
            </a:r>
            <a:r>
              <a:rPr lang="en-US" sz="2200" dirty="0" err="1">
                <a:solidFill>
                  <a:schemeClr val="tx2"/>
                </a:solidFill>
                <a:latin typeface="Kievit Offc" panose="020B0504030101020102" pitchFamily="34" charset="0"/>
              </a:rPr>
              <a:t>OtR</a:t>
            </a:r>
            <a:r>
              <a:rPr lang="en-US" sz="2200" dirty="0">
                <a:solidFill>
                  <a:schemeClr val="tx2"/>
                </a:solidFill>
                <a:latin typeface="Kievit Offc" panose="020B0504030101020102" pitchFamily="34" charset="0"/>
              </a:rPr>
              <a:t>) on the main campus.</a:t>
            </a:r>
          </a:p>
          <a:p>
            <a:pPr>
              <a:lnSpc>
                <a:spcPct val="90000"/>
              </a:lnSpc>
              <a:spcBef>
                <a:spcPts val="1000"/>
              </a:spcBef>
            </a:pPr>
            <a:r>
              <a:rPr lang="en-US" sz="2200" dirty="0">
                <a:solidFill>
                  <a:schemeClr val="tx2"/>
                </a:solidFill>
                <a:latin typeface="Kievit Offc" panose="020B0504030101020102" pitchFamily="34" charset="0"/>
              </a:rPr>
              <a:t>We want your experience using VA education or military tuition assistance benefits to be as seamless as possible. </a:t>
            </a:r>
            <a:endParaRPr lang="en-US" sz="2000" dirty="0">
              <a:solidFill>
                <a:schemeClr val="tx2"/>
              </a:solidFill>
              <a:latin typeface="Kievit Offc" panose="020B0504030101020102" pitchFamily="34" charset="0"/>
            </a:endParaRPr>
          </a:p>
          <a:p>
            <a:pPr>
              <a:lnSpc>
                <a:spcPct val="90000"/>
              </a:lnSpc>
              <a:spcBef>
                <a:spcPts val="1000"/>
              </a:spcBef>
            </a:pPr>
            <a:endParaRPr lang="en-US" sz="2000" dirty="0">
              <a:solidFill>
                <a:schemeClr val="tx2"/>
              </a:solidFill>
              <a:latin typeface="Kievit Offc" panose="020B0504030101020102" pitchFamily="34" charset="0"/>
            </a:endParaRPr>
          </a:p>
          <a:p>
            <a:pPr>
              <a:lnSpc>
                <a:spcPct val="90000"/>
              </a:lnSpc>
              <a:spcBef>
                <a:spcPts val="1000"/>
              </a:spcBef>
            </a:pPr>
            <a:r>
              <a:rPr lang="en-US" sz="2000" dirty="0">
                <a:solidFill>
                  <a:schemeClr val="tx2"/>
                </a:solidFill>
                <a:latin typeface="Kievit Offc" panose="020B0504030101020102" pitchFamily="34" charset="0"/>
              </a:rPr>
              <a:t>           </a:t>
            </a:r>
            <a:r>
              <a:rPr lang="en-US" sz="2000" b="1" dirty="0">
                <a:solidFill>
                  <a:schemeClr val="tx2"/>
                </a:solidFill>
                <a:latin typeface="Kievit Offc" panose="020B0504030101020102" pitchFamily="34" charset="0"/>
              </a:rPr>
              <a:t>Check your OSU email regularly </a:t>
            </a:r>
            <a:r>
              <a:rPr lang="en-US" sz="2000" dirty="0">
                <a:solidFill>
                  <a:schemeClr val="tx2"/>
                </a:solidFill>
                <a:latin typeface="Kievit Offc" panose="020B0504030101020102" pitchFamily="34" charset="0"/>
              </a:rPr>
              <a:t>– that’s how we’ll contact you with important updates.</a:t>
            </a:r>
          </a:p>
          <a:p>
            <a:pPr>
              <a:lnSpc>
                <a:spcPct val="90000"/>
              </a:lnSpc>
            </a:pPr>
            <a:endParaRPr lang="en-US" sz="2000" dirty="0">
              <a:solidFill>
                <a:schemeClr val="tx2"/>
              </a:solidFill>
              <a:latin typeface="Kievit Offc" panose="020B0504030101020102" pitchFamily="34" charset="0"/>
            </a:endParaRPr>
          </a:p>
          <a:p>
            <a:pPr>
              <a:lnSpc>
                <a:spcPct val="90000"/>
              </a:lnSpc>
            </a:pPr>
            <a:r>
              <a:rPr lang="en-US" sz="2000" dirty="0">
                <a:solidFill>
                  <a:schemeClr val="tx2"/>
                </a:solidFill>
                <a:latin typeface="Kievit Offc" panose="020B0504030101020102" pitchFamily="34" charset="0"/>
              </a:rPr>
              <a:t>This presentation will guide you through what to expect when using your benefits at OSU.</a:t>
            </a:r>
          </a:p>
          <a:p>
            <a:pPr>
              <a:lnSpc>
                <a:spcPct val="90000"/>
              </a:lnSpc>
            </a:pPr>
            <a:endParaRPr lang="en-US" sz="2000" dirty="0">
              <a:solidFill>
                <a:schemeClr val="tx2"/>
              </a:solidFill>
              <a:latin typeface="Kievit Offc" panose="020B0504030101020102" pitchFamily="34" charset="0"/>
            </a:endParaRPr>
          </a:p>
          <a:p>
            <a:pPr>
              <a:lnSpc>
                <a:spcPct val="90000"/>
              </a:lnSpc>
            </a:pPr>
            <a:r>
              <a:rPr lang="en-US" sz="2000" dirty="0">
                <a:solidFill>
                  <a:schemeClr val="tx2"/>
                </a:solidFill>
                <a:latin typeface="Kievit Offc" panose="020B0504030101020102" pitchFamily="34" charset="0"/>
              </a:rPr>
              <a:t>           </a:t>
            </a:r>
            <a:r>
              <a:rPr lang="en-US" sz="2200" b="1" dirty="0">
                <a:solidFill>
                  <a:schemeClr val="tx2"/>
                </a:solidFill>
                <a:latin typeface="Kievit Offc" panose="020B0504030101020102" pitchFamily="34" charset="0"/>
              </a:rPr>
              <a:t>Disclaimer</a:t>
            </a:r>
            <a:r>
              <a:rPr lang="en-US" sz="2200" dirty="0">
                <a:solidFill>
                  <a:schemeClr val="tx2"/>
                </a:solidFill>
                <a:latin typeface="Kievit Offc" panose="020B0504030101020102" pitchFamily="34" charset="0"/>
              </a:rPr>
              <a:t>: The VA makes the final decisions on benefit payments and enrollment.</a:t>
            </a:r>
          </a:p>
          <a:p>
            <a:pPr>
              <a:lnSpc>
                <a:spcPct val="90000"/>
              </a:lnSpc>
            </a:pPr>
            <a:endParaRPr lang="en-US" sz="2000" i="1" dirty="0">
              <a:solidFill>
                <a:schemeClr val="tx2"/>
              </a:solidFill>
              <a:latin typeface="Kievit Offc" panose="020B0504030101020102" pitchFamily="34" charset="0"/>
            </a:endParaRPr>
          </a:p>
          <a:p>
            <a:pPr>
              <a:lnSpc>
                <a:spcPct val="90000"/>
              </a:lnSpc>
            </a:pPr>
            <a:endParaRPr lang="en-US" sz="2200" b="1" dirty="0">
              <a:solidFill>
                <a:schemeClr val="tx2"/>
              </a:solidFill>
              <a:latin typeface="Kievit Offc" panose="020B0504030101020102" pitchFamily="34" charset="0"/>
            </a:endParaRPr>
          </a:p>
          <a:p>
            <a:pPr>
              <a:lnSpc>
                <a:spcPct val="90000"/>
              </a:lnSpc>
            </a:pPr>
            <a:r>
              <a:rPr lang="en-US" sz="2200" b="1" dirty="0">
                <a:solidFill>
                  <a:schemeClr val="tx2"/>
                </a:solidFill>
                <a:latin typeface="Kievit Offc" panose="020B0504030101020102" pitchFamily="34" charset="0"/>
              </a:rPr>
              <a:t>Have questions? </a:t>
            </a:r>
            <a:r>
              <a:rPr lang="en-US" sz="2200" dirty="0">
                <a:solidFill>
                  <a:schemeClr val="tx2"/>
                </a:solidFill>
                <a:latin typeface="Kievit Offc" panose="020B0504030101020102" pitchFamily="34" charset="0"/>
              </a:rPr>
              <a:t>Reach out – we’re here to support you!</a:t>
            </a:r>
          </a:p>
          <a:p>
            <a:pPr>
              <a:lnSpc>
                <a:spcPct val="90000"/>
              </a:lnSpc>
            </a:pPr>
            <a:endParaRPr lang="en-US" sz="2000" dirty="0">
              <a:solidFill>
                <a:schemeClr val="tx2"/>
              </a:solidFill>
              <a:latin typeface="Kievit Offc" panose="020B0504030101020102" pitchFamily="34" charset="0"/>
            </a:endParaRPr>
          </a:p>
          <a:p>
            <a:pPr>
              <a:lnSpc>
                <a:spcPct val="90000"/>
              </a:lnSpc>
            </a:pPr>
            <a:endParaRPr lang="en-US" sz="2000" dirty="0">
              <a:solidFill>
                <a:schemeClr val="tx2"/>
              </a:solidFill>
              <a:latin typeface="Kievit Offc" panose="020B0504030101020102" pitchFamily="34" charset="0"/>
            </a:endParaRPr>
          </a:p>
          <a:p>
            <a:pPr>
              <a:lnSpc>
                <a:spcPct val="90000"/>
              </a:lnSpc>
            </a:pPr>
            <a:endParaRPr lang="en-US" sz="2000" dirty="0">
              <a:solidFill>
                <a:schemeClr val="tx2"/>
              </a:solidFill>
              <a:latin typeface="Kievit Offc" panose="020B0504030101020102" pitchFamily="34" charset="0"/>
            </a:endParaRPr>
          </a:p>
          <a:p>
            <a:pPr>
              <a:lnSpc>
                <a:spcPct val="90000"/>
              </a:lnSpc>
            </a:pPr>
            <a:r>
              <a:rPr lang="en-US" sz="1200" dirty="0">
                <a:solidFill>
                  <a:schemeClr val="tx2"/>
                </a:solidFill>
                <a:latin typeface="Kievit Offc" panose="020B0504030101020102" pitchFamily="34" charset="0"/>
              </a:rPr>
              <a:t>GI Bill® is a registered trademark of the U.S. Department of Veterans Affairs (VA). More information about education benefits offered by VA is available at the official U.S. government Web site at </a:t>
            </a:r>
            <a:r>
              <a:rPr lang="en-US" sz="1200" dirty="0">
                <a:solidFill>
                  <a:schemeClr val="tx2"/>
                </a:solidFill>
                <a:latin typeface="Kievit Offc" panose="020B0504030101020102" pitchFamily="34" charset="0"/>
                <a:hlinkClick r:id="rId3"/>
              </a:rPr>
              <a:t>https://www.benefits.va.gov/gibill</a:t>
            </a:r>
            <a:r>
              <a:rPr lang="en-US" sz="1200" dirty="0">
                <a:solidFill>
                  <a:schemeClr val="tx2"/>
                </a:solidFill>
                <a:latin typeface="Kievit Offc" panose="020B0504030101020102" pitchFamily="34" charset="0"/>
              </a:rPr>
              <a:t> </a:t>
            </a:r>
          </a:p>
          <a:p>
            <a:pPr indent="-228600">
              <a:lnSpc>
                <a:spcPct val="90000"/>
              </a:lnSpc>
              <a:spcBef>
                <a:spcPts val="1000"/>
              </a:spcBef>
              <a:buFont typeface="Arial"/>
              <a:buChar char="•"/>
            </a:pPr>
            <a:endParaRPr lang="en-US" sz="2000" dirty="0">
              <a:solidFill>
                <a:schemeClr val="tx2"/>
              </a:solidFill>
              <a:latin typeface="Kievit Offc" panose="020B0504030101020102" pitchFamily="34" charset="0"/>
            </a:endParaRPr>
          </a:p>
        </p:txBody>
      </p:sp>
      <p:pic>
        <p:nvPicPr>
          <p:cNvPr id="3" name="Graphic 2">
            <a:extLst>
              <a:ext uri="{FF2B5EF4-FFF2-40B4-BE49-F238E27FC236}">
                <a16:creationId xmlns:a16="http://schemas.microsoft.com/office/drawing/2014/main" id="{A0A7EB4B-4866-20F4-0E0F-89C8326E0B9E}"/>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197" y="3109094"/>
            <a:ext cx="568569" cy="568569"/>
          </a:xfrm>
          <a:prstGeom prst="rect">
            <a:avLst/>
          </a:prstGeom>
        </p:spPr>
      </p:pic>
      <p:pic>
        <p:nvPicPr>
          <p:cNvPr id="7" name="Graphic 6">
            <a:extLst>
              <a:ext uri="{FF2B5EF4-FFF2-40B4-BE49-F238E27FC236}">
                <a16:creationId xmlns:a16="http://schemas.microsoft.com/office/drawing/2014/main" id="{EC8DE37B-239B-F14C-5A5A-61F0DBED02D9}"/>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5349" y="4137346"/>
            <a:ext cx="394267" cy="394267"/>
          </a:xfrm>
          <a:prstGeom prst="rect">
            <a:avLst/>
          </a:prstGeom>
        </p:spPr>
      </p:pic>
      <p:sp>
        <p:nvSpPr>
          <p:cNvPr id="11" name="Footer Placeholder 4">
            <a:extLst>
              <a:ext uri="{FF2B5EF4-FFF2-40B4-BE49-F238E27FC236}">
                <a16:creationId xmlns:a16="http://schemas.microsoft.com/office/drawing/2014/main" id="{E65324C6-44AE-13DB-2722-BCDB54DFC7B1}"/>
              </a:ext>
            </a:extLst>
          </p:cNvPr>
          <p:cNvSpPr>
            <a:spLocks noGrp="1"/>
          </p:cNvSpPr>
          <p:nvPr>
            <p:ph type="ftr" sz="quarter" idx="11"/>
          </p:nvPr>
        </p:nvSpPr>
        <p:spPr>
          <a:xfrm>
            <a:off x="4038600" y="6226174"/>
            <a:ext cx="6680200" cy="365125"/>
          </a:xfrm>
        </p:spPr>
        <p:txBody>
          <a:bodyPr vert="horz" lIns="91440" tIns="45720" rIns="91440" bIns="45720" rtlCol="0" anchor="ctr">
            <a:normAutofit/>
          </a:bodyPr>
          <a:lstStyle/>
          <a:p>
            <a:pPr>
              <a:spcAft>
                <a:spcPts val="600"/>
              </a:spcAft>
            </a:pPr>
            <a:r>
              <a:rPr lang="en-US" kern="1200" baseline="0" dirty="0">
                <a:latin typeface="Kievit Offc" panose="020B0504030101020102" pitchFamily="34" charset="0"/>
                <a:ea typeface="+mn-ea"/>
                <a:cs typeface="+mn-cs"/>
              </a:rPr>
              <a:t>OREGON STATE UNIVERSITY</a:t>
            </a:r>
          </a:p>
        </p:txBody>
      </p:sp>
      <p:sp>
        <p:nvSpPr>
          <p:cNvPr id="13" name="Slide Number Placeholder 5">
            <a:extLst>
              <a:ext uri="{FF2B5EF4-FFF2-40B4-BE49-F238E27FC236}">
                <a16:creationId xmlns:a16="http://schemas.microsoft.com/office/drawing/2014/main" id="{752808A6-51DF-F3F8-BB99-CCB3BDD968BB}"/>
              </a:ext>
            </a:extLst>
          </p:cNvPr>
          <p:cNvSpPr>
            <a:spLocks noGrp="1"/>
          </p:cNvSpPr>
          <p:nvPr>
            <p:ph type="sldNum" sz="quarter" idx="12"/>
          </p:nvPr>
        </p:nvSpPr>
        <p:spPr>
          <a:xfrm>
            <a:off x="10718800" y="6226174"/>
            <a:ext cx="635000" cy="365125"/>
          </a:xfrm>
        </p:spPr>
        <p:txBody>
          <a:bodyPr vert="horz" lIns="91440" tIns="45720" rIns="91440" bIns="45720" rtlCol="0" anchor="ctr">
            <a:normAutofit/>
          </a:bodyPr>
          <a:lstStyle/>
          <a:p>
            <a:pPr>
              <a:spcAft>
                <a:spcPts val="600"/>
              </a:spcAft>
            </a:pPr>
            <a:fld id="{AAB6004F-53F9-E74D-AC89-56EA63355CB3}" type="slidenum">
              <a:rPr lang="en-US" smtClean="0"/>
              <a:pPr>
                <a:spcAft>
                  <a:spcPts val="600"/>
                </a:spcAft>
              </a:pPr>
              <a:t>1</a:t>
            </a:fld>
            <a:endParaRPr lang="en-US"/>
          </a:p>
        </p:txBody>
      </p:sp>
    </p:spTree>
    <p:extLst>
      <p:ext uri="{BB962C8B-B14F-4D97-AF65-F5344CB8AC3E}">
        <p14:creationId xmlns:p14="http://schemas.microsoft.com/office/powerpoint/2010/main" val="3373091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7C91EA5-33F1-BDC8-15EC-8C7BA12CAFB2}"/>
              </a:ext>
            </a:extLst>
          </p:cNvPr>
          <p:cNvSpPr>
            <a:spLocks noGrp="1"/>
          </p:cNvSpPr>
          <p:nvPr>
            <p:ph type="title"/>
          </p:nvPr>
        </p:nvSpPr>
        <p:spPr>
          <a:xfrm>
            <a:off x="838200" y="365125"/>
            <a:ext cx="10515600" cy="1325563"/>
          </a:xfrm>
        </p:spPr>
        <p:txBody>
          <a:bodyPr anchor="ctr">
            <a:normAutofit/>
          </a:bodyPr>
          <a:lstStyle/>
          <a:p>
            <a:r>
              <a:rPr lang="en-US" b="1" dirty="0">
                <a:latin typeface="Kievit Offc" panose="020B0504030101020102"/>
              </a:rPr>
              <a:t>DEGREE REQUIREMENTS &amp; CERTIFICATION</a:t>
            </a:r>
          </a:p>
        </p:txBody>
      </p:sp>
      <p:sp>
        <p:nvSpPr>
          <p:cNvPr id="8" name="Text Placeholder 7">
            <a:extLst>
              <a:ext uri="{FF2B5EF4-FFF2-40B4-BE49-F238E27FC236}">
                <a16:creationId xmlns:a16="http://schemas.microsoft.com/office/drawing/2014/main" id="{BFC41030-7072-F692-15B6-2B3C74A9D31A}"/>
              </a:ext>
            </a:extLst>
          </p:cNvPr>
          <p:cNvSpPr>
            <a:spLocks noGrp="1"/>
          </p:cNvSpPr>
          <p:nvPr>
            <p:ph sz="half" idx="2"/>
          </p:nvPr>
        </p:nvSpPr>
        <p:spPr>
          <a:xfrm>
            <a:off x="631371" y="1690688"/>
            <a:ext cx="10624400" cy="4802187"/>
          </a:xfrm>
        </p:spPr>
        <p:txBody>
          <a:bodyPr>
            <a:normAutofit/>
          </a:bodyPr>
          <a:lstStyle/>
          <a:p>
            <a:pPr marL="0" indent="0">
              <a:buNone/>
            </a:pPr>
            <a:r>
              <a:rPr lang="en-US" sz="2000" dirty="0"/>
              <a:t>Courses must satisfy a requirement of your declared Major/Minor/Option, or specific degree requirement to be certified.</a:t>
            </a:r>
          </a:p>
          <a:p>
            <a:r>
              <a:rPr lang="en-US" sz="2400" dirty="0"/>
              <a:t>What We Do:</a:t>
            </a:r>
          </a:p>
          <a:p>
            <a:pPr marL="914400" lvl="1" indent="-457200">
              <a:buFont typeface="Arial" panose="020B0604020202020204" pitchFamily="34" charset="0"/>
              <a:buChar char="•"/>
            </a:pPr>
            <a:r>
              <a:rPr lang="en-US" sz="2000" dirty="0"/>
              <a:t>We review your </a:t>
            </a:r>
            <a:r>
              <a:rPr lang="en-US" sz="2000" b="1" dirty="0" err="1"/>
              <a:t>MyDegrees</a:t>
            </a:r>
            <a:r>
              <a:rPr lang="en-US" sz="2000" dirty="0"/>
              <a:t> audit </a:t>
            </a:r>
          </a:p>
          <a:p>
            <a:pPr marL="914400" lvl="1" indent="-457200">
              <a:buFont typeface="Arial" panose="020B0604020202020204" pitchFamily="34" charset="0"/>
              <a:buChar char="•"/>
            </a:pPr>
            <a:r>
              <a:rPr lang="en-US" sz="2000" dirty="0"/>
              <a:t>We email your Academic Advisor if you are registered in lower or upper division elective credit</a:t>
            </a:r>
          </a:p>
          <a:p>
            <a:pPr marL="457200" indent="-457200">
              <a:buFont typeface="Arial" panose="020B0604020202020204" pitchFamily="34" charset="0"/>
              <a:buChar char="•"/>
            </a:pPr>
            <a:r>
              <a:rPr lang="en-US" sz="2400" dirty="0"/>
              <a:t>Important Notes: </a:t>
            </a:r>
          </a:p>
          <a:p>
            <a:pPr lvl="1"/>
            <a:r>
              <a:rPr lang="en-US" sz="2000" dirty="0">
                <a:effectLst/>
              </a:rPr>
              <a:t>Courses that that have been previously completed with a </a:t>
            </a:r>
            <a:r>
              <a:rPr lang="en-US" sz="2000" i="1" dirty="0">
                <a:effectLst/>
              </a:rPr>
              <a:t>passing grade</a:t>
            </a:r>
            <a:r>
              <a:rPr lang="en-US" sz="2000" i="1" dirty="0"/>
              <a:t> </a:t>
            </a:r>
            <a:r>
              <a:rPr lang="en-US" sz="2000" dirty="0">
                <a:effectLst/>
              </a:rPr>
              <a:t>will NOT be certified to the VA. </a:t>
            </a:r>
          </a:p>
          <a:p>
            <a:pPr lvl="1"/>
            <a:r>
              <a:rPr lang="en-US" sz="2000" dirty="0"/>
              <a:t>Extra PAC (Physical Activity Courses) are not certifiable unless your curriculum requires electives to reach </a:t>
            </a:r>
            <a:r>
              <a:rPr lang="en-US" sz="2000" b="1" dirty="0"/>
              <a:t>180 credits </a:t>
            </a:r>
          </a:p>
        </p:txBody>
      </p:sp>
      <p:sp>
        <p:nvSpPr>
          <p:cNvPr id="4" name="Footer Placeholder 3">
            <a:extLst>
              <a:ext uri="{FF2B5EF4-FFF2-40B4-BE49-F238E27FC236}">
                <a16:creationId xmlns:a16="http://schemas.microsoft.com/office/drawing/2014/main" id="{C6E22BE6-360C-0494-92CB-B7ED91504D00}"/>
              </a:ext>
            </a:extLst>
          </p:cNvPr>
          <p:cNvSpPr>
            <a:spLocks noGrp="1"/>
          </p:cNvSpPr>
          <p:nvPr>
            <p:ph type="ftr" sz="quarter" idx="11"/>
          </p:nvPr>
        </p:nvSpPr>
        <p:spPr>
          <a:xfrm>
            <a:off x="4038600" y="6226174"/>
            <a:ext cx="6680200" cy="365125"/>
          </a:xfrm>
        </p:spPr>
        <p:txBody>
          <a:bodyPr anchor="ctr">
            <a:normAutofit/>
          </a:bodyPr>
          <a:lstStyle/>
          <a:p>
            <a:pPr>
              <a:spcAft>
                <a:spcPts val="600"/>
              </a:spcAft>
            </a:pPr>
            <a:r>
              <a:rPr lang="en-US" dirty="0"/>
              <a:t>OREGON STATE UNIVERSITY</a:t>
            </a:r>
          </a:p>
        </p:txBody>
      </p:sp>
      <p:sp>
        <p:nvSpPr>
          <p:cNvPr id="5" name="Slide Number Placeholder 4">
            <a:extLst>
              <a:ext uri="{FF2B5EF4-FFF2-40B4-BE49-F238E27FC236}">
                <a16:creationId xmlns:a16="http://schemas.microsoft.com/office/drawing/2014/main" id="{9755B813-61F9-24B8-4E85-999F370BF323}"/>
              </a:ext>
            </a:extLst>
          </p:cNvPr>
          <p:cNvSpPr>
            <a:spLocks noGrp="1"/>
          </p:cNvSpPr>
          <p:nvPr>
            <p:ph type="sldNum" sz="quarter" idx="12"/>
          </p:nvPr>
        </p:nvSpPr>
        <p:spPr>
          <a:xfrm>
            <a:off x="10718800" y="6226174"/>
            <a:ext cx="635000" cy="365125"/>
          </a:xfrm>
        </p:spPr>
        <p:txBody>
          <a:bodyPr anchor="ctr">
            <a:normAutofit/>
          </a:bodyPr>
          <a:lstStyle/>
          <a:p>
            <a:pPr>
              <a:spcAft>
                <a:spcPts val="600"/>
              </a:spcAft>
            </a:pPr>
            <a:fld id="{AAB6004F-53F9-E74D-AC89-56EA63355CB3}" type="slidenum">
              <a:rPr lang="en-US" smtClean="0"/>
              <a:pPr>
                <a:spcAft>
                  <a:spcPts val="600"/>
                </a:spcAft>
              </a:pPr>
              <a:t>19</a:t>
            </a:fld>
            <a:endParaRPr lang="en-US"/>
          </a:p>
        </p:txBody>
      </p:sp>
      <p:pic>
        <p:nvPicPr>
          <p:cNvPr id="3" name="Graphic 2">
            <a:extLst>
              <a:ext uri="{FF2B5EF4-FFF2-40B4-BE49-F238E27FC236}">
                <a16:creationId xmlns:a16="http://schemas.microsoft.com/office/drawing/2014/main" id="{DE5C3C63-7F1B-90FC-A5B3-C2C83C14B41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18799" y="1592264"/>
            <a:ext cx="722197" cy="742551"/>
          </a:xfrm>
          <a:prstGeom prst="rect">
            <a:avLst/>
          </a:prstGeom>
        </p:spPr>
      </p:pic>
    </p:spTree>
    <p:extLst>
      <p:ext uri="{BB962C8B-B14F-4D97-AF65-F5344CB8AC3E}">
        <p14:creationId xmlns:p14="http://schemas.microsoft.com/office/powerpoint/2010/main" val="3301279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BB18465-0005-9628-BCD5-2E70D8DF2B23}"/>
              </a:ext>
            </a:extLst>
          </p:cNvPr>
          <p:cNvSpPr>
            <a:spLocks noGrp="1"/>
          </p:cNvSpPr>
          <p:nvPr>
            <p:ph type="title"/>
          </p:nvPr>
        </p:nvSpPr>
        <p:spPr>
          <a:xfrm>
            <a:off x="838200" y="365125"/>
            <a:ext cx="10515600" cy="1325563"/>
          </a:xfrm>
        </p:spPr>
        <p:txBody>
          <a:bodyPr anchor="ctr">
            <a:normAutofit/>
          </a:bodyPr>
          <a:lstStyle/>
          <a:p>
            <a:r>
              <a:rPr lang="en-US" sz="3800" b="1" dirty="0">
                <a:latin typeface="Kievit Offc" panose="020B0504030101020102"/>
              </a:rPr>
              <a:t>DEGREE REQUIREMENTS &amp; CERTIFICATION (cont.)</a:t>
            </a:r>
          </a:p>
        </p:txBody>
      </p:sp>
      <p:graphicFrame>
        <p:nvGraphicFramePr>
          <p:cNvPr id="13" name="Content Placeholder 10">
            <a:extLst>
              <a:ext uri="{FF2B5EF4-FFF2-40B4-BE49-F238E27FC236}">
                <a16:creationId xmlns:a16="http://schemas.microsoft.com/office/drawing/2014/main" id="{DFF80B88-ED72-76FC-B00D-44A2937948A5}"/>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356219106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4">
            <a:extLst>
              <a:ext uri="{FF2B5EF4-FFF2-40B4-BE49-F238E27FC236}">
                <a16:creationId xmlns:a16="http://schemas.microsoft.com/office/drawing/2014/main" id="{9551F995-1BA4-CD3B-D2AD-C4E386EC7BE4}"/>
              </a:ext>
            </a:extLst>
          </p:cNvPr>
          <p:cNvSpPr>
            <a:spLocks noGrp="1"/>
          </p:cNvSpPr>
          <p:nvPr>
            <p:ph type="ftr" sz="quarter" idx="11"/>
          </p:nvPr>
        </p:nvSpPr>
        <p:spPr>
          <a:xfrm>
            <a:off x="4038600" y="6226174"/>
            <a:ext cx="6680200" cy="365125"/>
          </a:xfrm>
        </p:spPr>
        <p:txBody>
          <a:bodyPr anchor="ctr">
            <a:normAutofit/>
          </a:bodyPr>
          <a:lstStyle/>
          <a:p>
            <a:pPr>
              <a:spcAft>
                <a:spcPts val="600"/>
              </a:spcAft>
            </a:pPr>
            <a:r>
              <a:rPr lang="en-US" dirty="0"/>
              <a:t>OREGON STATE UNIVERSITY</a:t>
            </a:r>
            <a:endParaRPr lang="en-US"/>
          </a:p>
        </p:txBody>
      </p:sp>
      <p:sp>
        <p:nvSpPr>
          <p:cNvPr id="6" name="Slide Number Placeholder 5">
            <a:extLst>
              <a:ext uri="{FF2B5EF4-FFF2-40B4-BE49-F238E27FC236}">
                <a16:creationId xmlns:a16="http://schemas.microsoft.com/office/drawing/2014/main" id="{84AC7776-D8D9-43F5-8BBD-A4753A8D012E}"/>
              </a:ext>
            </a:extLst>
          </p:cNvPr>
          <p:cNvSpPr>
            <a:spLocks noGrp="1"/>
          </p:cNvSpPr>
          <p:nvPr>
            <p:ph type="sldNum" sz="quarter" idx="12"/>
          </p:nvPr>
        </p:nvSpPr>
        <p:spPr>
          <a:xfrm>
            <a:off x="10718800" y="6226174"/>
            <a:ext cx="635000" cy="365125"/>
          </a:xfrm>
        </p:spPr>
        <p:txBody>
          <a:bodyPr anchor="ctr">
            <a:normAutofit/>
          </a:bodyPr>
          <a:lstStyle/>
          <a:p>
            <a:pPr>
              <a:spcAft>
                <a:spcPts val="600"/>
              </a:spcAft>
            </a:pPr>
            <a:fld id="{AAB6004F-53F9-E74D-AC89-56EA63355CB3}" type="slidenum">
              <a:rPr lang="en-US" smtClean="0"/>
              <a:pPr>
                <a:spcAft>
                  <a:spcPts val="600"/>
                </a:spcAft>
              </a:pPr>
              <a:t>20</a:t>
            </a:fld>
            <a:endParaRPr lang="en-US"/>
          </a:p>
        </p:txBody>
      </p:sp>
    </p:spTree>
    <p:extLst>
      <p:ext uri="{BB962C8B-B14F-4D97-AF65-F5344CB8AC3E}">
        <p14:creationId xmlns:p14="http://schemas.microsoft.com/office/powerpoint/2010/main" val="640763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B929D6D-25CF-186C-4D74-3B1BEB7185AC}"/>
              </a:ext>
            </a:extLst>
          </p:cNvPr>
          <p:cNvSpPr>
            <a:spLocks noGrp="1"/>
          </p:cNvSpPr>
          <p:nvPr>
            <p:ph type="title"/>
          </p:nvPr>
        </p:nvSpPr>
        <p:spPr/>
        <p:txBody>
          <a:bodyPr vert="horz" lIns="91440" tIns="45720" rIns="91440" bIns="45720" rtlCol="0" anchor="ctr">
            <a:normAutofit/>
          </a:bodyPr>
          <a:lstStyle/>
          <a:p>
            <a:pPr algn="ctr"/>
            <a:r>
              <a:rPr lang="en-US" sz="4400" b="1" dirty="0">
                <a:latin typeface="Stratum2 Bold"/>
              </a:rPr>
              <a:t>  </a:t>
            </a:r>
            <a:r>
              <a:rPr lang="en-US" sz="4400" b="1" dirty="0">
                <a:latin typeface="Kievit Offc" panose="020B0504030101020102"/>
              </a:rPr>
              <a:t>MAIN CAUSES OF OVERPAYMENTS</a:t>
            </a:r>
            <a:endParaRPr lang="en-US" sz="4400" dirty="0">
              <a:latin typeface="Kievit Offc" panose="020B0504030101020102"/>
            </a:endParaRPr>
          </a:p>
        </p:txBody>
      </p:sp>
      <p:sp>
        <p:nvSpPr>
          <p:cNvPr id="9" name="Content Placeholder 5">
            <a:extLst>
              <a:ext uri="{FF2B5EF4-FFF2-40B4-BE49-F238E27FC236}">
                <a16:creationId xmlns:a16="http://schemas.microsoft.com/office/drawing/2014/main" id="{ECC78A7B-BDA9-0B51-37F8-81AF7D4A4A30}"/>
              </a:ext>
            </a:extLst>
          </p:cNvPr>
          <p:cNvSpPr txBox="1">
            <a:spLocks/>
          </p:cNvSpPr>
          <p:nvPr/>
        </p:nvSpPr>
        <p:spPr>
          <a:xfrm>
            <a:off x="650330" y="2034930"/>
            <a:ext cx="10891339" cy="3205913"/>
          </a:xfrm>
          <a:prstGeom prst="rect">
            <a:avLst/>
          </a:prstGeom>
        </p:spPr>
        <p:txBody>
          <a:bodyPr vert="horz" lIns="91440" tIns="45720" rIns="91440" bIns="45720" rtlCol="0" anchor="ctr">
            <a:normAutofit fontScale="85000" lnSpcReduction="20000"/>
          </a:bodyPr>
          <a:lstStyle>
            <a:lvl1pPr marL="228600" indent="-228600" algn="l" defTabSz="914400" rtl="0" eaLnBrk="1" latinLnBrk="0" hangingPunct="1">
              <a:lnSpc>
                <a:spcPct val="90000"/>
              </a:lnSpc>
              <a:spcBef>
                <a:spcPts val="1000"/>
              </a:spcBef>
              <a:buFont typeface="Arial"/>
              <a:buChar char="•"/>
              <a:defRPr sz="2800" kern="1200" baseline="0">
                <a:solidFill>
                  <a:schemeClr val="bg1"/>
                </a:solidFill>
                <a:latin typeface="KievitPro-Regular"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bg1"/>
                </a:solidFill>
                <a:latin typeface="KievitPro-Regular"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bg1"/>
                </a:solidFill>
                <a:latin typeface="KievitPro-Regular"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bg1"/>
                </a:solidFill>
                <a:latin typeface="KievitPro-Regular"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bg1"/>
                </a:solidFill>
                <a:latin typeface="KievitPro-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endParaRPr lang="en-US" sz="6600" dirty="0">
              <a:solidFill>
                <a:srgbClr val="D73F09"/>
              </a:solidFill>
              <a:latin typeface="Stratum2 Bold"/>
            </a:endParaRPr>
          </a:p>
          <a:p>
            <a:pPr marL="0" indent="0">
              <a:buNone/>
            </a:pPr>
            <a:r>
              <a:rPr lang="en-US" sz="8800" b="1" u="sng" dirty="0">
                <a:solidFill>
                  <a:srgbClr val="D73F09"/>
                </a:solidFill>
                <a:latin typeface="Kievit Offc" panose="020B0504030101020102"/>
              </a:rPr>
              <a:t>W</a:t>
            </a:r>
            <a:r>
              <a:rPr lang="en-US" sz="4000" dirty="0">
                <a:solidFill>
                  <a:srgbClr val="000000"/>
                </a:solidFill>
                <a:latin typeface="Kievit Offc" panose="020B0504030101020102"/>
              </a:rPr>
              <a:t>ITHDRAWAL </a:t>
            </a:r>
            <a:endParaRPr lang="en-US" sz="4000" b="1" dirty="0">
              <a:solidFill>
                <a:srgbClr val="000000"/>
              </a:solidFill>
              <a:latin typeface="Kievit Offc" panose="020B0504030101020102"/>
            </a:endParaRPr>
          </a:p>
          <a:p>
            <a:pPr marL="685800" indent="-685800">
              <a:buFont typeface="Arial" panose="020B0604020202020204" pitchFamily="34" charset="0"/>
              <a:buChar char="•"/>
            </a:pPr>
            <a:endParaRPr lang="en-US" sz="3600" dirty="0">
              <a:solidFill>
                <a:srgbClr val="000000"/>
              </a:solidFill>
              <a:latin typeface="Stratum2 Bold"/>
            </a:endParaRPr>
          </a:p>
          <a:p>
            <a:pPr marL="0" indent="0">
              <a:buNone/>
            </a:pPr>
            <a:r>
              <a:rPr lang="en-US" sz="9600" b="1" u="sng" dirty="0">
                <a:solidFill>
                  <a:srgbClr val="D73F09"/>
                </a:solidFill>
                <a:latin typeface="Kievit Offc" panose="020B0504030101020102"/>
              </a:rPr>
              <a:t>U</a:t>
            </a:r>
            <a:r>
              <a:rPr lang="en-US" sz="4000" dirty="0">
                <a:solidFill>
                  <a:srgbClr val="000000"/>
                </a:solidFill>
                <a:latin typeface="Kievit Offc" panose="020B0504030101020102"/>
              </a:rPr>
              <a:t>NSATISFACTORY (“U”) </a:t>
            </a:r>
            <a:endParaRPr lang="en-US" sz="4000" b="1" dirty="0">
              <a:solidFill>
                <a:srgbClr val="000000"/>
              </a:solidFill>
              <a:latin typeface="Kievit Offc" panose="020B0504030101020102"/>
            </a:endParaRPr>
          </a:p>
          <a:p>
            <a:pPr lvl="2"/>
            <a:endParaRPr lang="en-US" sz="9600" dirty="0">
              <a:solidFill>
                <a:srgbClr val="000000"/>
              </a:solidFill>
              <a:latin typeface="Kievit Offc"/>
            </a:endParaRPr>
          </a:p>
          <a:p>
            <a:endParaRPr lang="en-US" dirty="0">
              <a:solidFill>
                <a:schemeClr val="tx2"/>
              </a:solidFill>
            </a:endParaRPr>
          </a:p>
        </p:txBody>
      </p:sp>
      <p:pic>
        <p:nvPicPr>
          <p:cNvPr id="15" name="Content Placeholder 14">
            <a:extLst>
              <a:ext uri="{FF2B5EF4-FFF2-40B4-BE49-F238E27FC236}">
                <a16:creationId xmlns:a16="http://schemas.microsoft.com/office/drawing/2014/main" id="{0FFAABAC-1F2D-2AF1-DDC1-98722604F316}"/>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6360068" y="1782742"/>
            <a:ext cx="5451749" cy="3069176"/>
          </a:xfrm>
        </p:spPr>
      </p:pic>
      <p:sp>
        <p:nvSpPr>
          <p:cNvPr id="5" name="Footer Placeholder 4">
            <a:extLst>
              <a:ext uri="{FF2B5EF4-FFF2-40B4-BE49-F238E27FC236}">
                <a16:creationId xmlns:a16="http://schemas.microsoft.com/office/drawing/2014/main" id="{191CAAF1-5530-3F7E-3323-2B9C2AB1CF88}"/>
              </a:ext>
            </a:extLst>
          </p:cNvPr>
          <p:cNvSpPr>
            <a:spLocks noGrp="1"/>
          </p:cNvSpPr>
          <p:nvPr>
            <p:ph type="ftr" sz="quarter" idx="11"/>
          </p:nvPr>
        </p:nvSpPr>
        <p:spPr/>
        <p:txBody>
          <a:bodyPr/>
          <a:lstStyle/>
          <a:p>
            <a:r>
              <a:rPr lang="en-US"/>
              <a:t>OREGON STATE UNIVERSITY</a:t>
            </a:r>
            <a:endParaRPr lang="en-US" dirty="0"/>
          </a:p>
        </p:txBody>
      </p:sp>
      <p:sp>
        <p:nvSpPr>
          <p:cNvPr id="6" name="Slide Number Placeholder 5">
            <a:extLst>
              <a:ext uri="{FF2B5EF4-FFF2-40B4-BE49-F238E27FC236}">
                <a16:creationId xmlns:a16="http://schemas.microsoft.com/office/drawing/2014/main" id="{7338C8C0-C1C7-01D7-6E8F-72736843F48C}"/>
              </a:ext>
            </a:extLst>
          </p:cNvPr>
          <p:cNvSpPr>
            <a:spLocks noGrp="1"/>
          </p:cNvSpPr>
          <p:nvPr>
            <p:ph type="sldNum" sz="quarter" idx="12"/>
          </p:nvPr>
        </p:nvSpPr>
        <p:spPr/>
        <p:txBody>
          <a:bodyPr/>
          <a:lstStyle/>
          <a:p>
            <a:fld id="{AAB6004F-53F9-E74D-AC89-56EA63355CB3}" type="slidenum">
              <a:rPr lang="en-US" smtClean="0"/>
              <a:pPr/>
              <a:t>21</a:t>
            </a:fld>
            <a:endParaRPr lang="en-US" dirty="0"/>
          </a:p>
        </p:txBody>
      </p:sp>
    </p:spTree>
    <p:extLst>
      <p:ext uri="{BB962C8B-B14F-4D97-AF65-F5344CB8AC3E}">
        <p14:creationId xmlns:p14="http://schemas.microsoft.com/office/powerpoint/2010/main" val="3223544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8A2F13-85A6-2CE3-DD82-56D4D49D47B7}"/>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b="1" dirty="0">
                <a:latin typeface="Kevit ofc"/>
              </a:rPr>
              <a:t>AVOIDING </a:t>
            </a:r>
            <a:r>
              <a:rPr lang="en-US" b="1" kern="1200" baseline="0" dirty="0">
                <a:latin typeface="Kevit ofc"/>
              </a:rPr>
              <a:t>OVERPAYMENTS: KEY FACTORS</a:t>
            </a:r>
          </a:p>
        </p:txBody>
      </p:sp>
      <p:graphicFrame>
        <p:nvGraphicFramePr>
          <p:cNvPr id="11" name="TextBox 8">
            <a:extLst>
              <a:ext uri="{FF2B5EF4-FFF2-40B4-BE49-F238E27FC236}">
                <a16:creationId xmlns:a16="http://schemas.microsoft.com/office/drawing/2014/main" id="{96C8FC21-9E48-99F5-07C5-9F54257AE54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0335827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Footer Placeholder 3">
            <a:extLst>
              <a:ext uri="{FF2B5EF4-FFF2-40B4-BE49-F238E27FC236}">
                <a16:creationId xmlns:a16="http://schemas.microsoft.com/office/drawing/2014/main" id="{ED7FB3D5-4865-678D-8FF1-32D8A785F921}"/>
              </a:ext>
            </a:extLst>
          </p:cNvPr>
          <p:cNvSpPr>
            <a:spLocks noGrp="1"/>
          </p:cNvSpPr>
          <p:nvPr>
            <p:ph type="ftr" sz="quarter" idx="11"/>
          </p:nvPr>
        </p:nvSpPr>
        <p:spPr>
          <a:xfrm>
            <a:off x="4038600" y="6226174"/>
            <a:ext cx="6680200" cy="365125"/>
          </a:xfrm>
        </p:spPr>
        <p:txBody>
          <a:bodyPr/>
          <a:lstStyle/>
          <a:p>
            <a:pPr>
              <a:spcAft>
                <a:spcPts val="600"/>
              </a:spcAft>
            </a:pPr>
            <a:r>
              <a:rPr lang="en-US"/>
              <a:t>OREGON STATE UNIVERSITY</a:t>
            </a:r>
          </a:p>
        </p:txBody>
      </p:sp>
      <p:sp>
        <p:nvSpPr>
          <p:cNvPr id="17" name="Slide Number Placeholder 4">
            <a:extLst>
              <a:ext uri="{FF2B5EF4-FFF2-40B4-BE49-F238E27FC236}">
                <a16:creationId xmlns:a16="http://schemas.microsoft.com/office/drawing/2014/main" id="{EC2647BD-732F-485D-11E6-551FF7CDEC69}"/>
              </a:ext>
            </a:extLst>
          </p:cNvPr>
          <p:cNvSpPr>
            <a:spLocks noGrp="1"/>
          </p:cNvSpPr>
          <p:nvPr>
            <p:ph type="sldNum" sz="quarter" idx="12"/>
          </p:nvPr>
        </p:nvSpPr>
        <p:spPr>
          <a:xfrm>
            <a:off x="10718800" y="6226174"/>
            <a:ext cx="635000" cy="365125"/>
          </a:xfrm>
        </p:spPr>
        <p:txBody>
          <a:bodyPr/>
          <a:lstStyle/>
          <a:p>
            <a:pPr>
              <a:spcAft>
                <a:spcPts val="600"/>
              </a:spcAft>
            </a:pPr>
            <a:fld id="{AAB6004F-53F9-E74D-AC89-56EA63355CB3}" type="slidenum">
              <a:rPr lang="en-US" smtClean="0"/>
              <a:pPr>
                <a:spcAft>
                  <a:spcPts val="600"/>
                </a:spcAft>
              </a:pPr>
              <a:t>22</a:t>
            </a:fld>
            <a:endParaRPr lang="en-US"/>
          </a:p>
        </p:txBody>
      </p:sp>
    </p:spTree>
    <p:extLst>
      <p:ext uri="{BB962C8B-B14F-4D97-AF65-F5344CB8AC3E}">
        <p14:creationId xmlns:p14="http://schemas.microsoft.com/office/powerpoint/2010/main" val="3779224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AADFD73-DBD5-2124-53DD-60229EA3B1DE}"/>
              </a:ext>
            </a:extLst>
          </p:cNvPr>
          <p:cNvSpPr>
            <a:spLocks noGrp="1"/>
          </p:cNvSpPr>
          <p:nvPr>
            <p:ph type="title"/>
          </p:nvPr>
        </p:nvSpPr>
        <p:spPr>
          <a:xfrm>
            <a:off x="493295" y="365125"/>
            <a:ext cx="10860505" cy="1245961"/>
          </a:xfrm>
        </p:spPr>
        <p:txBody>
          <a:bodyPr anchor="ctr">
            <a:normAutofit/>
          </a:bodyPr>
          <a:lstStyle/>
          <a:p>
            <a:r>
              <a:rPr lang="en-US" b="1" dirty="0"/>
              <a:t>BEST </a:t>
            </a:r>
            <a:r>
              <a:rPr lang="en-US" b="1" dirty="0">
                <a:latin typeface="Kevit ofc"/>
              </a:rPr>
              <a:t>PRACTICES</a:t>
            </a:r>
          </a:p>
        </p:txBody>
      </p:sp>
      <p:sp>
        <p:nvSpPr>
          <p:cNvPr id="8" name="Subtitle 2">
            <a:extLst>
              <a:ext uri="{FF2B5EF4-FFF2-40B4-BE49-F238E27FC236}">
                <a16:creationId xmlns:a16="http://schemas.microsoft.com/office/drawing/2014/main" id="{22549C81-8255-22B0-622D-DBB8FD1B1269}"/>
              </a:ext>
            </a:extLst>
          </p:cNvPr>
          <p:cNvSpPr>
            <a:spLocks noGrp="1"/>
          </p:cNvSpPr>
          <p:nvPr>
            <p:ph sz="half" idx="1"/>
          </p:nvPr>
        </p:nvSpPr>
        <p:spPr>
          <a:xfrm>
            <a:off x="493295" y="1690688"/>
            <a:ext cx="5785149" cy="4612141"/>
          </a:xfrm>
        </p:spPr>
        <p:txBody>
          <a:bodyPr vert="horz" lIns="0" tIns="0" rIns="0" bIns="0" rtlCol="0">
            <a:noAutofit/>
          </a:bodyPr>
          <a:lstStyle/>
          <a:p>
            <a:pPr marL="342900" indent="-342900">
              <a:buFont typeface="+mj-lt"/>
              <a:buAutoNum type="arabicPeriod"/>
            </a:pPr>
            <a:r>
              <a:rPr lang="en-US" sz="1800" b="1" dirty="0">
                <a:solidFill>
                  <a:srgbClr val="FF0000"/>
                </a:solidFill>
              </a:rPr>
              <a:t>Check your OSU Email!</a:t>
            </a:r>
          </a:p>
          <a:p>
            <a:pPr lvl="1"/>
            <a:r>
              <a:rPr lang="en-US" sz="1600" dirty="0"/>
              <a:t>We’ll notify you when we begin certifying benefits and if there are any courses we can’t certify.</a:t>
            </a:r>
          </a:p>
          <a:p>
            <a:pPr marL="342900" indent="-342900">
              <a:buFont typeface="+mj-lt"/>
              <a:buAutoNum type="arabicPeriod"/>
            </a:pPr>
            <a:r>
              <a:rPr lang="en-US" sz="1800" b="1" dirty="0">
                <a:solidFill>
                  <a:srgbClr val="FF0000"/>
                </a:solidFill>
              </a:rPr>
              <a:t>Register Early</a:t>
            </a:r>
          </a:p>
          <a:p>
            <a:pPr lvl="1"/>
            <a:r>
              <a:rPr lang="en-US" sz="1600" dirty="0"/>
              <a:t> Sign up for classes as soon as your priority registration slot opens. Early registration helps us resolve any certification issues quickly.</a:t>
            </a:r>
          </a:p>
          <a:p>
            <a:pPr marL="342900" indent="-342900">
              <a:buFont typeface="+mj-lt"/>
              <a:buAutoNum type="arabicPeriod"/>
            </a:pPr>
            <a:r>
              <a:rPr lang="en-US" sz="1800" b="1" dirty="0">
                <a:solidFill>
                  <a:srgbClr val="FF0000"/>
                </a:solidFill>
              </a:rPr>
              <a:t>Limit Changes</a:t>
            </a:r>
          </a:p>
          <a:p>
            <a:pPr lvl="1"/>
            <a:r>
              <a:rPr lang="en-US" sz="1600" dirty="0"/>
              <a:t>Try to finalize your schedule on or before the first day of term. Changes after the add/drop deadline may lead to overpayments.</a:t>
            </a:r>
          </a:p>
          <a:p>
            <a:pPr marL="0" indent="0">
              <a:buNone/>
            </a:pPr>
            <a:r>
              <a:rPr lang="en-US" sz="1800" b="1" dirty="0">
                <a:solidFill>
                  <a:srgbClr val="FF0000"/>
                </a:solidFill>
              </a:rPr>
              <a:t>4.     Reach Out</a:t>
            </a:r>
            <a:r>
              <a:rPr lang="en-US" sz="1800" dirty="0"/>
              <a:t>	</a:t>
            </a:r>
          </a:p>
          <a:p>
            <a:pPr lvl="1"/>
            <a:r>
              <a:rPr lang="en-US" sz="1600" dirty="0"/>
              <a:t>Questions? Contact us, Willie Elfering, your academic advisor, your instructor, or other campus support services. </a:t>
            </a:r>
          </a:p>
        </p:txBody>
      </p:sp>
      <p:pic>
        <p:nvPicPr>
          <p:cNvPr id="14" name="Picture 13" descr="Picture from a past Oregon State University Commencement Ceremony!">
            <a:extLst>
              <a:ext uri="{FF2B5EF4-FFF2-40B4-BE49-F238E27FC236}">
                <a16:creationId xmlns:a16="http://schemas.microsoft.com/office/drawing/2014/main" id="{10FBBDCD-0F00-EF88-A257-C6BA90E718C7}"/>
              </a:ext>
            </a:extLst>
          </p:cNvPr>
          <p:cNvPicPr>
            <a:picLocks noChangeAspect="1"/>
          </p:cNvPicPr>
          <p:nvPr/>
        </p:nvPicPr>
        <p:blipFill rotWithShape="1">
          <a:blip r:embed="rId3"/>
          <a:srcRect l="320" t="4451" r="3" b="2"/>
          <a:stretch/>
        </p:blipFill>
        <p:spPr>
          <a:xfrm>
            <a:off x="6278444" y="1825625"/>
            <a:ext cx="5075356" cy="3879850"/>
          </a:xfrm>
          <a:prstGeom prst="rect">
            <a:avLst/>
          </a:prstGeom>
          <a:noFill/>
        </p:spPr>
      </p:pic>
      <p:sp>
        <p:nvSpPr>
          <p:cNvPr id="4" name="Footer Placeholder 3">
            <a:extLst>
              <a:ext uri="{FF2B5EF4-FFF2-40B4-BE49-F238E27FC236}">
                <a16:creationId xmlns:a16="http://schemas.microsoft.com/office/drawing/2014/main" id="{31DAD288-262B-D029-9C6F-3E6C666A4A69}"/>
              </a:ext>
            </a:extLst>
          </p:cNvPr>
          <p:cNvSpPr>
            <a:spLocks noGrp="1"/>
          </p:cNvSpPr>
          <p:nvPr>
            <p:ph type="ftr" sz="quarter" idx="11"/>
          </p:nvPr>
        </p:nvSpPr>
        <p:spPr>
          <a:xfrm>
            <a:off x="4038600" y="6226174"/>
            <a:ext cx="6680200" cy="365125"/>
          </a:xfrm>
        </p:spPr>
        <p:txBody>
          <a:bodyPr anchor="ctr">
            <a:normAutofit/>
          </a:bodyPr>
          <a:lstStyle/>
          <a:p>
            <a:pPr>
              <a:spcAft>
                <a:spcPts val="600"/>
              </a:spcAft>
            </a:pPr>
            <a:r>
              <a:rPr lang="en-US" dirty="0"/>
              <a:t>OREGON STATE UNIVERSITY</a:t>
            </a:r>
          </a:p>
        </p:txBody>
      </p:sp>
      <p:sp>
        <p:nvSpPr>
          <p:cNvPr id="5" name="Slide Number Placeholder 4">
            <a:extLst>
              <a:ext uri="{FF2B5EF4-FFF2-40B4-BE49-F238E27FC236}">
                <a16:creationId xmlns:a16="http://schemas.microsoft.com/office/drawing/2014/main" id="{31BF4685-2644-50E3-03FA-CB0EE17A9490}"/>
              </a:ext>
            </a:extLst>
          </p:cNvPr>
          <p:cNvSpPr>
            <a:spLocks noGrp="1"/>
          </p:cNvSpPr>
          <p:nvPr>
            <p:ph type="sldNum" sz="quarter" idx="12"/>
          </p:nvPr>
        </p:nvSpPr>
        <p:spPr>
          <a:xfrm>
            <a:off x="10718800" y="6226174"/>
            <a:ext cx="635000" cy="365125"/>
          </a:xfrm>
        </p:spPr>
        <p:txBody>
          <a:bodyPr anchor="ctr">
            <a:normAutofit/>
          </a:bodyPr>
          <a:lstStyle/>
          <a:p>
            <a:pPr>
              <a:spcAft>
                <a:spcPts val="600"/>
              </a:spcAft>
            </a:pPr>
            <a:fld id="{AAB6004F-53F9-E74D-AC89-56EA63355CB3}" type="slidenum">
              <a:rPr lang="en-US" smtClean="0"/>
              <a:pPr>
                <a:spcAft>
                  <a:spcPts val="600"/>
                </a:spcAft>
              </a:pPr>
              <a:t>23</a:t>
            </a:fld>
            <a:endParaRPr lang="en-US"/>
          </a:p>
        </p:txBody>
      </p:sp>
    </p:spTree>
    <p:extLst>
      <p:ext uri="{BB962C8B-B14F-4D97-AF65-F5344CB8AC3E}">
        <p14:creationId xmlns:p14="http://schemas.microsoft.com/office/powerpoint/2010/main" val="11858591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503961" y="1658540"/>
            <a:ext cx="5832763" cy="3540253"/>
          </a:xfrm>
        </p:spPr>
        <p:txBody>
          <a:bodyPr vert="horz" wrap="square" lIns="0" tIns="0" rIns="0" bIns="0" rtlCol="0" anchor="ctr" anchorCtr="0">
            <a:normAutofit/>
          </a:bodyPr>
          <a:lstStyle/>
          <a:p>
            <a:pPr algn="ctr"/>
            <a:r>
              <a:rPr lang="en-US" b="1" cap="none" dirty="0">
                <a:latin typeface="Kievit Offc" panose="020B0504030101020102"/>
              </a:rPr>
              <a:t>WE ARE HERE FOR YOU</a:t>
            </a:r>
            <a:endParaRPr lang="en-US" b="1" dirty="0">
              <a:latin typeface="Kievit Offc" panose="020B0504030101020102"/>
            </a:endParaRPr>
          </a:p>
        </p:txBody>
      </p:sp>
      <p:sp>
        <p:nvSpPr>
          <p:cNvPr id="4" name="Subtitle 3">
            <a:extLst>
              <a:ext uri="{FF2B5EF4-FFF2-40B4-BE49-F238E27FC236}">
                <a16:creationId xmlns:a16="http://schemas.microsoft.com/office/drawing/2014/main" id="{62622184-186A-4B23-8E10-9657345D8C6B}"/>
              </a:ext>
            </a:extLst>
          </p:cNvPr>
          <p:cNvSpPr>
            <a:spLocks noGrp="1"/>
          </p:cNvSpPr>
          <p:nvPr>
            <p:ph type="subTitle" idx="1"/>
          </p:nvPr>
        </p:nvSpPr>
        <p:spPr/>
        <p:txBody>
          <a:bodyPr vert="horz" lIns="0" tIns="0" rIns="0" bIns="0" rtlCol="0" anchor="t">
            <a:noAutofit/>
          </a:bodyPr>
          <a:lstStyle/>
          <a:p>
            <a:pPr algn="ctr"/>
            <a:endParaRPr lang="en-US" dirty="0">
              <a:latin typeface="Rufina-Stencil-Bold"/>
            </a:endParaRPr>
          </a:p>
          <a:p>
            <a:pPr algn="ctr"/>
            <a:r>
              <a:rPr lang="en-US" sz="3200" dirty="0">
                <a:latin typeface="Kievit Offc" panose="020B0504030101020102"/>
              </a:rPr>
              <a:t>Veterans and Military Certifying Team</a:t>
            </a:r>
          </a:p>
        </p:txBody>
      </p:sp>
      <p:sp>
        <p:nvSpPr>
          <p:cNvPr id="3" name="TextBox 2">
            <a:extLst>
              <a:ext uri="{FF2B5EF4-FFF2-40B4-BE49-F238E27FC236}">
                <a16:creationId xmlns:a16="http://schemas.microsoft.com/office/drawing/2014/main" id="{FA3A1160-8356-4549-AE71-AD7F4CC2FC14}"/>
              </a:ext>
            </a:extLst>
          </p:cNvPr>
          <p:cNvSpPr txBox="1"/>
          <p:nvPr/>
        </p:nvSpPr>
        <p:spPr>
          <a:xfrm>
            <a:off x="502509" y="5317008"/>
            <a:ext cx="5152766" cy="1200329"/>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dirty="0">
                <a:solidFill>
                  <a:schemeClr val="bg1"/>
                </a:solidFill>
                <a:latin typeface="Kievit Offc" panose="020B0504030101020102"/>
              </a:rPr>
              <a:t>Email: veterans@oregonstate.edu</a:t>
            </a:r>
            <a:endParaRPr lang="en-US" dirty="0">
              <a:solidFill>
                <a:schemeClr val="bg1"/>
              </a:solidFill>
              <a:latin typeface="Kievit Offc" panose="020B0504030101020102"/>
              <a:cs typeface="Calibri"/>
            </a:endParaRPr>
          </a:p>
          <a:p>
            <a:pPr algn="ctr"/>
            <a:r>
              <a:rPr lang="en-US" dirty="0">
                <a:solidFill>
                  <a:schemeClr val="bg1"/>
                </a:solidFill>
                <a:latin typeface="Kievit Offc" panose="020B0504030101020102"/>
                <a:cs typeface="Calibri"/>
              </a:rPr>
              <a:t>Phone: 541-737-0747</a:t>
            </a:r>
          </a:p>
          <a:p>
            <a:pPr algn="ctr"/>
            <a:r>
              <a:rPr lang="en-US" dirty="0">
                <a:solidFill>
                  <a:schemeClr val="bg1"/>
                </a:solidFill>
                <a:latin typeface="Kievit Offc" panose="020B0504030101020102"/>
                <a:cs typeface="Calibri"/>
              </a:rPr>
              <a:t>Office: B102 Kerr Admin </a:t>
            </a:r>
            <a:r>
              <a:rPr lang="en-US" dirty="0" err="1">
                <a:solidFill>
                  <a:schemeClr val="bg1"/>
                </a:solidFill>
                <a:latin typeface="Kievit Offc" panose="020B0504030101020102"/>
                <a:cs typeface="Calibri"/>
              </a:rPr>
              <a:t>Bldg</a:t>
            </a:r>
            <a:br>
              <a:rPr lang="en-US" dirty="0">
                <a:solidFill>
                  <a:schemeClr val="bg1"/>
                </a:solidFill>
                <a:latin typeface="Kievit Offc" panose="020B0504030101020102"/>
                <a:cs typeface="Calibri"/>
              </a:rPr>
            </a:br>
            <a:r>
              <a:rPr lang="en-US" dirty="0">
                <a:solidFill>
                  <a:schemeClr val="bg1"/>
                </a:solidFill>
                <a:latin typeface="Kievit Offc" panose="020B0504030101020102"/>
                <a:cs typeface="Calibri"/>
              </a:rPr>
              <a:t>(M-F 10:00 a.m. – 4:30 p.m.)</a:t>
            </a:r>
          </a:p>
        </p:txBody>
      </p:sp>
      <p:pic>
        <p:nvPicPr>
          <p:cNvPr id="2" name="Picture 2">
            <a:extLst>
              <a:ext uri="{FF2B5EF4-FFF2-40B4-BE49-F238E27FC236}">
                <a16:creationId xmlns:a16="http://schemas.microsoft.com/office/drawing/2014/main" id="{75C2D2FD-DD57-4DE3-8FEC-EAEE462C831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83725" y="1662018"/>
            <a:ext cx="5174874" cy="3444315"/>
          </a:xfrm>
          <a:prstGeom prst="rect">
            <a:avLst/>
          </a:prstGeom>
        </p:spPr>
      </p:pic>
    </p:spTree>
    <p:extLst>
      <p:ext uri="{BB962C8B-B14F-4D97-AF65-F5344CB8AC3E}">
        <p14:creationId xmlns:p14="http://schemas.microsoft.com/office/powerpoint/2010/main" val="538344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D849F-94F4-FBBA-BA2C-D9F03BB6667F}"/>
              </a:ext>
            </a:extLst>
          </p:cNvPr>
          <p:cNvSpPr>
            <a:spLocks noGrp="1"/>
          </p:cNvSpPr>
          <p:nvPr>
            <p:ph type="title"/>
          </p:nvPr>
        </p:nvSpPr>
        <p:spPr>
          <a:xfrm>
            <a:off x="838200" y="365125"/>
            <a:ext cx="10515600" cy="1325563"/>
          </a:xfrm>
        </p:spPr>
        <p:txBody>
          <a:bodyPr anchor="ctr">
            <a:normAutofit/>
          </a:bodyPr>
          <a:lstStyle/>
          <a:p>
            <a:r>
              <a:rPr lang="en-US" b="1" dirty="0">
                <a:latin typeface="Kievit Offc" panose="020B0504030101020102"/>
              </a:rPr>
              <a:t>AGENDA</a:t>
            </a:r>
          </a:p>
        </p:txBody>
      </p:sp>
      <p:sp>
        <p:nvSpPr>
          <p:cNvPr id="3" name="Content Placeholder 2">
            <a:extLst>
              <a:ext uri="{FF2B5EF4-FFF2-40B4-BE49-F238E27FC236}">
                <a16:creationId xmlns:a16="http://schemas.microsoft.com/office/drawing/2014/main" id="{02503887-2401-FEF0-7205-70BE8E82F202}"/>
              </a:ext>
            </a:extLst>
          </p:cNvPr>
          <p:cNvSpPr>
            <a:spLocks noGrp="1"/>
          </p:cNvSpPr>
          <p:nvPr>
            <p:ph sz="half" idx="1"/>
          </p:nvPr>
        </p:nvSpPr>
        <p:spPr>
          <a:xfrm>
            <a:off x="838200" y="1825625"/>
            <a:ext cx="5181600" cy="4351338"/>
          </a:xfrm>
        </p:spPr>
        <p:txBody>
          <a:bodyPr>
            <a:normAutofit/>
          </a:bodyPr>
          <a:lstStyle/>
          <a:p>
            <a:pPr marL="514350" indent="-514350">
              <a:buAutoNum type="arabicPeriod"/>
            </a:pPr>
            <a:r>
              <a:rPr lang="en-US" dirty="0">
                <a:latin typeface="Kievit Offc" panose="020B0504030101020102"/>
              </a:rPr>
              <a:t>Getting Started with VA and Military Benefits</a:t>
            </a:r>
          </a:p>
          <a:p>
            <a:pPr marL="514350" indent="-514350">
              <a:buAutoNum type="arabicPeriod"/>
            </a:pPr>
            <a:r>
              <a:rPr lang="en-US" dirty="0">
                <a:latin typeface="Kievit Offc" panose="020B0504030101020102"/>
              </a:rPr>
              <a:t>Understanding Your VA Benefits</a:t>
            </a:r>
          </a:p>
          <a:p>
            <a:pPr marL="514350" indent="-514350">
              <a:buAutoNum type="arabicPeriod"/>
            </a:pPr>
            <a:r>
              <a:rPr lang="en-US" dirty="0">
                <a:latin typeface="Kievit Offc" panose="020B0504030101020102"/>
              </a:rPr>
              <a:t>Certification &amp; Enrollment</a:t>
            </a:r>
          </a:p>
          <a:p>
            <a:pPr marL="514350" indent="-514350">
              <a:buAutoNum type="arabicPeriod"/>
            </a:pPr>
            <a:r>
              <a:rPr lang="en-US" dirty="0">
                <a:latin typeface="Kievit Offc" panose="020B0504030101020102"/>
              </a:rPr>
              <a:t>Payments &amp; Overpayments</a:t>
            </a:r>
          </a:p>
          <a:p>
            <a:pPr marL="514350" indent="-514350">
              <a:buAutoNum type="arabicPeriod"/>
            </a:pPr>
            <a:r>
              <a:rPr lang="en-US" dirty="0">
                <a:latin typeface="Kievit Offc" panose="020B0504030101020102"/>
              </a:rPr>
              <a:t>Best Practices and Support</a:t>
            </a:r>
          </a:p>
        </p:txBody>
      </p:sp>
      <p:pic>
        <p:nvPicPr>
          <p:cNvPr id="7" name="Picture Placeholder 6">
            <a:extLst>
              <a:ext uri="{FF2B5EF4-FFF2-40B4-BE49-F238E27FC236}">
                <a16:creationId xmlns:a16="http://schemas.microsoft.com/office/drawing/2014/main" id="{1316A222-3206-0668-AD5B-459C807D4DF8}"/>
              </a:ext>
              <a:ext uri="{C183D7F6-B498-43B3-948B-1728B52AA6E4}">
                <adec:decorative xmlns:adec="http://schemas.microsoft.com/office/drawing/2017/decorative" val="1"/>
              </a:ext>
            </a:extLst>
          </p:cNvPr>
          <p:cNvPicPr>
            <a:picLocks noGrp="1" noChangeAspect="1"/>
          </p:cNvPicPr>
          <p:nvPr>
            <p:ph sz="half" idx="2"/>
          </p:nvPr>
        </p:nvPicPr>
        <p:blipFill>
          <a:blip r:embed="rId2">
            <a:biLevel thresh="75000"/>
          </a:blip>
          <a:stretch/>
        </p:blipFill>
        <p:spPr>
          <a:xfrm>
            <a:off x="6684962" y="1027906"/>
            <a:ext cx="4351338" cy="4351338"/>
          </a:xfrm>
          <a:noFill/>
        </p:spPr>
      </p:pic>
      <p:sp>
        <p:nvSpPr>
          <p:cNvPr id="4" name="Footer Placeholder 3">
            <a:extLst>
              <a:ext uri="{FF2B5EF4-FFF2-40B4-BE49-F238E27FC236}">
                <a16:creationId xmlns:a16="http://schemas.microsoft.com/office/drawing/2014/main" id="{F58A2C84-2A10-2001-0ED0-66DF07BCADAA}"/>
              </a:ext>
            </a:extLst>
          </p:cNvPr>
          <p:cNvSpPr>
            <a:spLocks noGrp="1"/>
          </p:cNvSpPr>
          <p:nvPr>
            <p:ph type="ftr" sz="quarter" idx="11"/>
          </p:nvPr>
        </p:nvSpPr>
        <p:spPr>
          <a:xfrm>
            <a:off x="4038600" y="6226174"/>
            <a:ext cx="6680200" cy="365125"/>
          </a:xfrm>
        </p:spPr>
        <p:txBody>
          <a:bodyPr anchor="ctr">
            <a:normAutofit/>
          </a:bodyPr>
          <a:lstStyle/>
          <a:p>
            <a:pPr>
              <a:spcAft>
                <a:spcPts val="600"/>
              </a:spcAft>
            </a:pPr>
            <a:r>
              <a:rPr lang="en-US" dirty="0"/>
              <a:t>OREGON STATE UNIVERSITY</a:t>
            </a:r>
            <a:endParaRPr lang="en-US"/>
          </a:p>
        </p:txBody>
      </p:sp>
      <p:sp>
        <p:nvSpPr>
          <p:cNvPr id="5" name="Slide Number Placeholder 4">
            <a:extLst>
              <a:ext uri="{FF2B5EF4-FFF2-40B4-BE49-F238E27FC236}">
                <a16:creationId xmlns:a16="http://schemas.microsoft.com/office/drawing/2014/main" id="{E5731CE0-C410-074A-5FE5-A8BBDC473CCD}"/>
              </a:ext>
            </a:extLst>
          </p:cNvPr>
          <p:cNvSpPr>
            <a:spLocks noGrp="1"/>
          </p:cNvSpPr>
          <p:nvPr>
            <p:ph type="sldNum" sz="quarter" idx="12"/>
          </p:nvPr>
        </p:nvSpPr>
        <p:spPr>
          <a:xfrm>
            <a:off x="10718800" y="6226174"/>
            <a:ext cx="635000" cy="365125"/>
          </a:xfrm>
        </p:spPr>
        <p:txBody>
          <a:bodyPr anchor="ctr">
            <a:normAutofit/>
          </a:bodyPr>
          <a:lstStyle/>
          <a:p>
            <a:pPr>
              <a:spcAft>
                <a:spcPts val="600"/>
              </a:spcAft>
            </a:pPr>
            <a:fld id="{AAB6004F-53F9-E74D-AC89-56EA63355CB3}" type="slidenum">
              <a:rPr lang="en-US" smtClean="0"/>
              <a:pPr>
                <a:spcAft>
                  <a:spcPts val="600"/>
                </a:spcAft>
              </a:pPr>
              <a:t>2</a:t>
            </a:fld>
            <a:endParaRPr lang="en-US"/>
          </a:p>
        </p:txBody>
      </p:sp>
    </p:spTree>
    <p:extLst>
      <p:ext uri="{BB962C8B-B14F-4D97-AF65-F5344CB8AC3E}">
        <p14:creationId xmlns:p14="http://schemas.microsoft.com/office/powerpoint/2010/main" val="843390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C03D639-CAE4-0505-8446-4878FD911C24}"/>
              </a:ext>
            </a:extLst>
          </p:cNvPr>
          <p:cNvSpPr>
            <a:spLocks noGrp="1"/>
          </p:cNvSpPr>
          <p:nvPr>
            <p:ph type="title"/>
          </p:nvPr>
        </p:nvSpPr>
        <p:spPr>
          <a:xfrm>
            <a:off x="651140" y="415770"/>
            <a:ext cx="10889719" cy="770709"/>
          </a:xfrm>
        </p:spPr>
        <p:txBody>
          <a:bodyPr>
            <a:normAutofit/>
          </a:bodyPr>
          <a:lstStyle/>
          <a:p>
            <a:pPr algn="ctr"/>
            <a:r>
              <a:rPr lang="en-US" sz="3600" b="1" dirty="0">
                <a:latin typeface="Kievit Offc" panose="020B0504030101020102"/>
              </a:rPr>
              <a:t>How to Start Using Your VA Education Benefits at OSU</a:t>
            </a:r>
          </a:p>
        </p:txBody>
      </p:sp>
      <p:sp>
        <p:nvSpPr>
          <p:cNvPr id="15" name="Text Placeholder 3">
            <a:extLst>
              <a:ext uri="{FF2B5EF4-FFF2-40B4-BE49-F238E27FC236}">
                <a16:creationId xmlns:a16="http://schemas.microsoft.com/office/drawing/2014/main" id="{4FDD048B-885C-4EF9-3D34-9000650BD8B6}"/>
              </a:ext>
            </a:extLst>
          </p:cNvPr>
          <p:cNvSpPr>
            <a:spLocks noGrp="1"/>
          </p:cNvSpPr>
          <p:nvPr>
            <p:ph type="body" sz="half" idx="2"/>
          </p:nvPr>
        </p:nvSpPr>
        <p:spPr>
          <a:xfrm>
            <a:off x="1560944" y="1030838"/>
            <a:ext cx="10173855" cy="5342253"/>
          </a:xfrm>
        </p:spPr>
        <p:txBody>
          <a:bodyPr>
            <a:normAutofit lnSpcReduction="10000"/>
          </a:bodyPr>
          <a:lstStyle/>
          <a:p>
            <a:pPr marL="457200" indent="-457200">
              <a:buAutoNum type="arabicPeriod"/>
            </a:pPr>
            <a:endParaRPr lang="en-US" sz="2000" dirty="0">
              <a:latin typeface="Kevit ofc"/>
            </a:endParaRPr>
          </a:p>
          <a:p>
            <a:pPr marL="457200" indent="-457200">
              <a:buAutoNum type="arabicPeriod"/>
            </a:pPr>
            <a:r>
              <a:rPr lang="en-US" sz="2000" dirty="0">
                <a:latin typeface="Kevit ofc"/>
              </a:rPr>
              <a:t>Apply for VA education benefits: </a:t>
            </a:r>
            <a:r>
              <a:rPr lang="en-US" sz="2000" dirty="0">
                <a:latin typeface="Kevit ofc"/>
                <a:hlinkClick r:id="rId3"/>
              </a:rPr>
              <a:t>https://www.va.gov/education/how-to-apply/</a:t>
            </a:r>
            <a:endParaRPr lang="en-US" sz="2000" dirty="0">
              <a:latin typeface="Kevit ofc"/>
            </a:endParaRPr>
          </a:p>
          <a:p>
            <a:endParaRPr lang="en-US" sz="2000" dirty="0">
              <a:latin typeface="Kevit ofc"/>
            </a:endParaRPr>
          </a:p>
          <a:p>
            <a:pPr marL="457200" indent="-457200">
              <a:buAutoNum type="arabicPeriod" startAt="2"/>
            </a:pPr>
            <a:r>
              <a:rPr lang="en-US" sz="2000" dirty="0">
                <a:latin typeface="Kevit ofc"/>
              </a:rPr>
              <a:t>Complete OSU Intake Survey: </a:t>
            </a:r>
            <a:r>
              <a:rPr lang="en-US" sz="2000" dirty="0">
                <a:solidFill>
                  <a:srgbClr val="FFFFFF"/>
                </a:solidFill>
                <a:latin typeface="Kevit ofc"/>
                <a:hlinkClick r:id="rId4"/>
              </a:rPr>
              <a:t>VA &amp; Military Benefits Intake Survey</a:t>
            </a:r>
            <a:endParaRPr lang="en-US" sz="2000" dirty="0">
              <a:solidFill>
                <a:srgbClr val="FFFFFF"/>
              </a:solidFill>
              <a:latin typeface="Kevit ofc"/>
            </a:endParaRPr>
          </a:p>
          <a:p>
            <a:endParaRPr lang="en-US" sz="2000" dirty="0">
              <a:latin typeface="Kevit ofc"/>
            </a:endParaRPr>
          </a:p>
          <a:p>
            <a:pPr marL="457200" indent="-457200">
              <a:buFont typeface="+mj-lt"/>
              <a:buAutoNum type="arabicPeriod" startAt="3"/>
            </a:pPr>
            <a:r>
              <a:rPr lang="en-US" sz="2000" dirty="0">
                <a:latin typeface="Kevit ofc"/>
              </a:rPr>
              <a:t>Submit </a:t>
            </a:r>
            <a:r>
              <a:rPr lang="en-US" sz="2000" dirty="0">
                <a:latin typeface="Kevit ofc"/>
                <a:hlinkClick r:id="rId5"/>
              </a:rPr>
              <a:t>Joint Services Transcript </a:t>
            </a:r>
            <a:r>
              <a:rPr lang="en-US" sz="2000" dirty="0">
                <a:latin typeface="Kevit ofc"/>
              </a:rPr>
              <a:t>for military credit evaluation (if applicable)</a:t>
            </a:r>
          </a:p>
          <a:p>
            <a:endParaRPr lang="en-US" sz="2000" dirty="0">
              <a:latin typeface="Kevit ofc"/>
            </a:endParaRPr>
          </a:p>
          <a:p>
            <a:pPr marL="457200" indent="-457200">
              <a:buFont typeface="+mj-lt"/>
              <a:buAutoNum type="arabicPeriod" startAt="4"/>
            </a:pPr>
            <a:r>
              <a:rPr lang="en-US" sz="2000" dirty="0">
                <a:latin typeface="Kevit ofc"/>
              </a:rPr>
              <a:t>Apply for all financial benefits: </a:t>
            </a:r>
            <a:r>
              <a:rPr lang="en-US" sz="2000" dirty="0">
                <a:latin typeface="Kevit ofc"/>
                <a:hlinkClick r:id="rId6"/>
              </a:rPr>
              <a:t>FAFSA</a:t>
            </a:r>
            <a:r>
              <a:rPr lang="en-US" sz="2000" dirty="0">
                <a:latin typeface="Kevit ofc"/>
              </a:rPr>
              <a:t>, </a:t>
            </a:r>
            <a:r>
              <a:rPr lang="en-US" sz="2000" dirty="0">
                <a:latin typeface="Kevit ofc"/>
                <a:hlinkClick r:id="rId7"/>
              </a:rPr>
              <a:t>In-State Tuition </a:t>
            </a:r>
            <a:r>
              <a:rPr lang="en-US" sz="2000" dirty="0">
                <a:latin typeface="Kevit ofc"/>
              </a:rPr>
              <a:t>, </a:t>
            </a:r>
            <a:r>
              <a:rPr lang="en-US" sz="2000" dirty="0">
                <a:latin typeface="Kevit ofc"/>
                <a:hlinkClick r:id="rId8"/>
              </a:rPr>
              <a:t>Dependent Tuition Waiver</a:t>
            </a:r>
            <a:endParaRPr lang="en-US" sz="2000" dirty="0">
              <a:latin typeface="Kevit ofc"/>
            </a:endParaRPr>
          </a:p>
          <a:p>
            <a:endParaRPr lang="en-US" sz="2000" dirty="0">
              <a:latin typeface="Kevit ofc"/>
            </a:endParaRPr>
          </a:p>
          <a:p>
            <a:pPr marL="457200" indent="-457200">
              <a:buFont typeface="+mj-lt"/>
              <a:buAutoNum type="arabicPeriod" startAt="5"/>
            </a:pPr>
            <a:r>
              <a:rPr lang="en-US" sz="2000" dirty="0">
                <a:latin typeface="Kevit ofc"/>
              </a:rPr>
              <a:t>Register for classes (must meet degree requirements)</a:t>
            </a:r>
          </a:p>
          <a:p>
            <a:r>
              <a:rPr lang="en-US" dirty="0"/>
              <a:t>               </a:t>
            </a:r>
            <a:r>
              <a:rPr lang="en-US" i="1" dirty="0"/>
              <a:t>Tip: Watch our Registration Guide Videos: </a:t>
            </a:r>
            <a:r>
              <a:rPr lang="en-US" i="1" dirty="0">
                <a:hlinkClick r:id="rId9"/>
              </a:rPr>
              <a:t>https://registrar.oregonstate.edu/va-education-benefits-registration</a:t>
            </a:r>
            <a:r>
              <a:rPr lang="en-US" i="1" dirty="0"/>
              <a:t> </a:t>
            </a:r>
          </a:p>
          <a:p>
            <a:pPr marL="457200" indent="-457200">
              <a:buAutoNum type="arabicPeriod" startAt="6"/>
            </a:pPr>
            <a:endParaRPr lang="en-US" sz="2000" dirty="0">
              <a:latin typeface="Kevit ofc"/>
            </a:endParaRPr>
          </a:p>
          <a:p>
            <a:pPr marL="457200" indent="-457200">
              <a:buAutoNum type="arabicPeriod" startAt="6"/>
            </a:pPr>
            <a:r>
              <a:rPr lang="en-US" sz="2000" dirty="0">
                <a:latin typeface="Kevit ofc"/>
              </a:rPr>
              <a:t>We automatically submit your VA Certification of Enrollment each term</a:t>
            </a:r>
          </a:p>
          <a:p>
            <a:r>
              <a:rPr lang="en-US" sz="1800" dirty="0">
                <a:latin typeface="Kevit ofc"/>
              </a:rPr>
              <a:t>       </a:t>
            </a:r>
            <a:r>
              <a:rPr lang="en-US" sz="1800" dirty="0"/>
              <a:t>      </a:t>
            </a:r>
            <a:r>
              <a:rPr lang="en-US" i="1" dirty="0"/>
              <a:t>Email us if you do </a:t>
            </a:r>
            <a:r>
              <a:rPr lang="en-US" b="1" i="1" dirty="0"/>
              <a:t>not</a:t>
            </a:r>
            <a:r>
              <a:rPr lang="en-US" i="1" dirty="0"/>
              <a:t> want to be certified</a:t>
            </a:r>
            <a:endParaRPr lang="en-US" dirty="0">
              <a:latin typeface="Kevit ofc"/>
            </a:endParaRPr>
          </a:p>
          <a:p>
            <a:pPr marL="342900" indent="-342900">
              <a:buFont typeface="Arial" panose="020B0604020202020204" pitchFamily="34" charset="0"/>
              <a:buChar char="•"/>
            </a:pPr>
            <a:endParaRPr lang="en-US" sz="1800" dirty="0">
              <a:latin typeface="Kevit ofc"/>
            </a:endParaRPr>
          </a:p>
          <a:p>
            <a:pPr marL="342900" indent="-342900">
              <a:buFont typeface="Arial" panose="020B0604020202020204" pitchFamily="34" charset="0"/>
              <a:buChar char="•"/>
            </a:pPr>
            <a:endParaRPr lang="en-US" sz="1800" dirty="0">
              <a:latin typeface="Kevit ofc"/>
            </a:endParaRPr>
          </a:p>
          <a:p>
            <a:pPr marL="457200" indent="-457200">
              <a:buAutoNum type="arabicPeriod" startAt="2"/>
            </a:pPr>
            <a:endParaRPr lang="en-US" sz="1800" dirty="0">
              <a:latin typeface="Kevit ofc"/>
            </a:endParaRPr>
          </a:p>
          <a:p>
            <a:endParaRPr lang="en-US" sz="2000" dirty="0">
              <a:latin typeface="Kevit ofc"/>
              <a:cs typeface="Calibri"/>
            </a:endParaRPr>
          </a:p>
          <a:p>
            <a:pPr marL="342900" indent="-342900">
              <a:buAutoNum type="arabicPeriod"/>
            </a:pPr>
            <a:endParaRPr lang="en-US" sz="1400" dirty="0">
              <a:latin typeface="Kevit ofc"/>
            </a:endParaRPr>
          </a:p>
          <a:p>
            <a:endParaRPr lang="en-US" dirty="0"/>
          </a:p>
        </p:txBody>
      </p:sp>
      <p:pic>
        <p:nvPicPr>
          <p:cNvPr id="3" name="Graphic 2">
            <a:extLst>
              <a:ext uri="{FF2B5EF4-FFF2-40B4-BE49-F238E27FC236}">
                <a16:creationId xmlns:a16="http://schemas.microsoft.com/office/drawing/2014/main" id="{66452F68-1961-60A4-9B90-FCDB9B024B96}"/>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955310" y="4670763"/>
            <a:ext cx="355303" cy="355303"/>
          </a:xfrm>
          <a:prstGeom prst="rect">
            <a:avLst/>
          </a:prstGeom>
        </p:spPr>
      </p:pic>
      <p:pic>
        <p:nvPicPr>
          <p:cNvPr id="7" name="Graphic 6">
            <a:extLst>
              <a:ext uri="{FF2B5EF4-FFF2-40B4-BE49-F238E27FC236}">
                <a16:creationId xmlns:a16="http://schemas.microsoft.com/office/drawing/2014/main" id="{FE1885F6-A3E0-E8DF-A0F4-58F1ADEA05A0}"/>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989706" y="5768974"/>
            <a:ext cx="274320" cy="274320"/>
          </a:xfrm>
          <a:prstGeom prst="rect">
            <a:avLst/>
          </a:prstGeom>
        </p:spPr>
      </p:pic>
      <p:sp>
        <p:nvSpPr>
          <p:cNvPr id="5" name="Footer Placeholder 4">
            <a:extLst>
              <a:ext uri="{FF2B5EF4-FFF2-40B4-BE49-F238E27FC236}">
                <a16:creationId xmlns:a16="http://schemas.microsoft.com/office/drawing/2014/main" id="{629AA00F-1BD7-216A-E975-6BBD88025BF6}"/>
              </a:ext>
            </a:extLst>
          </p:cNvPr>
          <p:cNvSpPr>
            <a:spLocks noGrp="1"/>
          </p:cNvSpPr>
          <p:nvPr>
            <p:ph type="ftr" sz="quarter" idx="11"/>
          </p:nvPr>
        </p:nvSpPr>
        <p:spPr>
          <a:xfrm>
            <a:off x="4038600" y="6226174"/>
            <a:ext cx="6680200" cy="365125"/>
          </a:xfrm>
        </p:spPr>
        <p:txBody>
          <a:bodyPr anchor="ctr">
            <a:normAutofit/>
          </a:bodyPr>
          <a:lstStyle/>
          <a:p>
            <a:pPr>
              <a:spcAft>
                <a:spcPts val="600"/>
              </a:spcAft>
            </a:pPr>
            <a:r>
              <a:rPr lang="en-US" dirty="0"/>
              <a:t>OREGON STATE UNIVERSITY</a:t>
            </a:r>
          </a:p>
        </p:txBody>
      </p:sp>
      <p:sp>
        <p:nvSpPr>
          <p:cNvPr id="6" name="Slide Number Placeholder 5">
            <a:extLst>
              <a:ext uri="{FF2B5EF4-FFF2-40B4-BE49-F238E27FC236}">
                <a16:creationId xmlns:a16="http://schemas.microsoft.com/office/drawing/2014/main" id="{C2214A2C-0814-6CEB-FF26-3EEEA506B08C}"/>
              </a:ext>
            </a:extLst>
          </p:cNvPr>
          <p:cNvSpPr>
            <a:spLocks noGrp="1"/>
          </p:cNvSpPr>
          <p:nvPr>
            <p:ph type="sldNum" sz="quarter" idx="12"/>
          </p:nvPr>
        </p:nvSpPr>
        <p:spPr>
          <a:xfrm>
            <a:off x="10718800" y="6226174"/>
            <a:ext cx="635000" cy="365125"/>
          </a:xfrm>
        </p:spPr>
        <p:txBody>
          <a:bodyPr anchor="ctr">
            <a:normAutofit/>
          </a:bodyPr>
          <a:lstStyle/>
          <a:p>
            <a:pPr>
              <a:spcAft>
                <a:spcPts val="600"/>
              </a:spcAft>
            </a:pPr>
            <a:fld id="{AAB6004F-53F9-E74D-AC89-56EA63355CB3}" type="slidenum">
              <a:rPr lang="en-US" smtClean="0"/>
              <a:pPr>
                <a:spcAft>
                  <a:spcPts val="600"/>
                </a:spcAft>
              </a:pPr>
              <a:t>3</a:t>
            </a:fld>
            <a:endParaRPr lang="en-US"/>
          </a:p>
        </p:txBody>
      </p:sp>
      <p:pic>
        <p:nvPicPr>
          <p:cNvPr id="12" name="Picture 11">
            <a:extLst>
              <a:ext uri="{FF2B5EF4-FFF2-40B4-BE49-F238E27FC236}">
                <a16:creationId xmlns:a16="http://schemas.microsoft.com/office/drawing/2014/main" id="{B0C480A3-D80E-6DF1-0084-F76996945828}"/>
              </a:ext>
              <a:ext uri="{C183D7F6-B498-43B3-948B-1728B52AA6E4}">
                <adec:decorative xmlns:adec="http://schemas.microsoft.com/office/drawing/2017/decorative" val="1"/>
              </a:ext>
            </a:extLst>
          </p:cNvPr>
          <p:cNvPicPr>
            <a:picLocks noChangeAspect="1"/>
          </p:cNvPicPr>
          <p:nvPr/>
        </p:nvPicPr>
        <p:blipFill>
          <a:blip r:embed="rId14"/>
          <a:stretch>
            <a:fillRect/>
          </a:stretch>
        </p:blipFill>
        <p:spPr>
          <a:xfrm>
            <a:off x="619533" y="3806046"/>
            <a:ext cx="666231" cy="666231"/>
          </a:xfrm>
          <a:prstGeom prst="rect">
            <a:avLst/>
          </a:prstGeom>
        </p:spPr>
      </p:pic>
      <p:pic>
        <p:nvPicPr>
          <p:cNvPr id="14" name="Picture 13">
            <a:extLst>
              <a:ext uri="{FF2B5EF4-FFF2-40B4-BE49-F238E27FC236}">
                <a16:creationId xmlns:a16="http://schemas.microsoft.com/office/drawing/2014/main" id="{110B48DF-A35F-C70E-C67C-65AF3FEFAAE0}"/>
              </a:ex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a:off x="493941" y="1324570"/>
            <a:ext cx="686778" cy="566928"/>
          </a:xfrm>
          <a:prstGeom prst="rect">
            <a:avLst/>
          </a:prstGeom>
          <a:noFill/>
          <a:ln>
            <a:noFill/>
          </a:ln>
        </p:spPr>
      </p:pic>
      <p:pic>
        <p:nvPicPr>
          <p:cNvPr id="16" name="Picture 15">
            <a:extLst>
              <a:ext uri="{FF2B5EF4-FFF2-40B4-BE49-F238E27FC236}">
                <a16:creationId xmlns:a16="http://schemas.microsoft.com/office/drawing/2014/main" id="{F8C43372-4354-563A-AA8E-11930571E94B}"/>
              </a:ext>
              <a:ext uri="{C183D7F6-B498-43B3-948B-1728B52AA6E4}">
                <adec:decorative xmlns:adec="http://schemas.microsoft.com/office/drawing/2017/decorative" val="1"/>
              </a:ext>
            </a:extLst>
          </p:cNvPr>
          <p:cNvPicPr>
            <a:picLocks noChangeAspect="1"/>
          </p:cNvPicPr>
          <p:nvPr/>
        </p:nvPicPr>
        <p:blipFill>
          <a:blip r:embed="rId16"/>
          <a:stretch>
            <a:fillRect/>
          </a:stretch>
        </p:blipFill>
        <p:spPr>
          <a:xfrm>
            <a:off x="508692" y="2132765"/>
            <a:ext cx="548640" cy="548640"/>
          </a:xfrm>
          <a:prstGeom prst="rect">
            <a:avLst/>
          </a:prstGeom>
        </p:spPr>
      </p:pic>
      <p:pic>
        <p:nvPicPr>
          <p:cNvPr id="17" name="Picture 16">
            <a:extLst>
              <a:ext uri="{FF2B5EF4-FFF2-40B4-BE49-F238E27FC236}">
                <a16:creationId xmlns:a16="http://schemas.microsoft.com/office/drawing/2014/main" id="{D31CE221-04F4-E4D0-FE80-67D501AE39FA}"/>
              </a:ext>
              <a:ext uri="{C183D7F6-B498-43B3-948B-1728B52AA6E4}">
                <adec:decorative xmlns:adec="http://schemas.microsoft.com/office/drawing/2017/decorative" val="1"/>
              </a:ext>
            </a:extLst>
          </p:cNvPr>
          <p:cNvPicPr>
            <a:picLocks noChangeAspect="1"/>
          </p:cNvPicPr>
          <p:nvPr/>
        </p:nvPicPr>
        <p:blipFill>
          <a:blip r:embed="rId17"/>
          <a:stretch>
            <a:fillRect/>
          </a:stretch>
        </p:blipFill>
        <p:spPr>
          <a:xfrm flipH="1">
            <a:off x="623569" y="4670763"/>
            <a:ext cx="777240" cy="777240"/>
          </a:xfrm>
          <a:prstGeom prst="rect">
            <a:avLst/>
          </a:prstGeom>
        </p:spPr>
      </p:pic>
      <p:pic>
        <p:nvPicPr>
          <p:cNvPr id="20" name="Picture 19">
            <a:extLst>
              <a:ext uri="{FF2B5EF4-FFF2-40B4-BE49-F238E27FC236}">
                <a16:creationId xmlns:a16="http://schemas.microsoft.com/office/drawing/2014/main" id="{A0B92882-DFE9-0137-DC03-DF2BD2D128E2}"/>
              </a:ext>
              <a:ext uri="{C183D7F6-B498-43B3-948B-1728B52AA6E4}">
                <adec:decorative xmlns:adec="http://schemas.microsoft.com/office/drawing/2017/decorative" val="1"/>
              </a:ext>
            </a:extLst>
          </p:cNvPr>
          <p:cNvPicPr>
            <a:picLocks noChangeAspect="1"/>
          </p:cNvPicPr>
          <p:nvPr/>
        </p:nvPicPr>
        <p:blipFill>
          <a:blip r:embed="rId18"/>
          <a:stretch>
            <a:fillRect/>
          </a:stretch>
        </p:blipFill>
        <p:spPr>
          <a:xfrm>
            <a:off x="589940" y="2949357"/>
            <a:ext cx="640080" cy="640080"/>
          </a:xfrm>
          <a:prstGeom prst="rect">
            <a:avLst/>
          </a:prstGeom>
        </p:spPr>
      </p:pic>
      <p:pic>
        <p:nvPicPr>
          <p:cNvPr id="22" name="Picture 21">
            <a:extLst>
              <a:ext uri="{FF2B5EF4-FFF2-40B4-BE49-F238E27FC236}">
                <a16:creationId xmlns:a16="http://schemas.microsoft.com/office/drawing/2014/main" id="{2AC8C50E-93D0-EF97-5071-655918FEEEFC}"/>
              </a:ext>
              <a:ext uri="{C183D7F6-B498-43B3-948B-1728B52AA6E4}">
                <adec:decorative xmlns:adec="http://schemas.microsoft.com/office/drawing/2017/decorative" val="1"/>
              </a:ext>
            </a:extLst>
          </p:cNvPr>
          <p:cNvPicPr>
            <a:picLocks noChangeAspect="1"/>
          </p:cNvPicPr>
          <p:nvPr/>
        </p:nvPicPr>
        <p:blipFill>
          <a:blip r:embed="rId19"/>
          <a:stretch>
            <a:fillRect/>
          </a:stretch>
        </p:blipFill>
        <p:spPr>
          <a:xfrm>
            <a:off x="576982" y="5586094"/>
            <a:ext cx="640080" cy="640080"/>
          </a:xfrm>
          <a:prstGeom prst="rect">
            <a:avLst/>
          </a:prstGeom>
        </p:spPr>
      </p:pic>
    </p:spTree>
    <p:extLst>
      <p:ext uri="{BB962C8B-B14F-4D97-AF65-F5344CB8AC3E}">
        <p14:creationId xmlns:p14="http://schemas.microsoft.com/office/powerpoint/2010/main" val="2498522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3129A-A25E-1B4B-F198-524DEF12F34C}"/>
              </a:ext>
            </a:extLst>
          </p:cNvPr>
          <p:cNvSpPr>
            <a:spLocks noGrp="1"/>
          </p:cNvSpPr>
          <p:nvPr>
            <p:ph type="title"/>
          </p:nvPr>
        </p:nvSpPr>
        <p:spPr>
          <a:xfrm>
            <a:off x="563418" y="266701"/>
            <a:ext cx="10790382" cy="1423987"/>
          </a:xfrm>
        </p:spPr>
        <p:txBody>
          <a:bodyPr vert="horz" lIns="91440" tIns="45720" rIns="91440" bIns="45720" rtlCol="0" anchor="ctr">
            <a:normAutofit/>
          </a:bodyPr>
          <a:lstStyle/>
          <a:p>
            <a:r>
              <a:rPr lang="en-US" sz="4000" b="1" kern="1200" baseline="0" dirty="0">
                <a:latin typeface="Kievit Offc" panose="020B0504030101020102"/>
              </a:rPr>
              <a:t>OSU Veteran Benefits Forms</a:t>
            </a:r>
          </a:p>
        </p:txBody>
      </p:sp>
      <p:graphicFrame>
        <p:nvGraphicFramePr>
          <p:cNvPr id="6" name="Content Placeholder 5">
            <a:extLst>
              <a:ext uri="{FF2B5EF4-FFF2-40B4-BE49-F238E27FC236}">
                <a16:creationId xmlns:a16="http://schemas.microsoft.com/office/drawing/2014/main" id="{3C76C503-4F16-D8A3-6EA0-127A7A5737A9}"/>
              </a:ext>
            </a:extLst>
          </p:cNvPr>
          <p:cNvGraphicFramePr>
            <a:graphicFrameLocks noGrp="1"/>
          </p:cNvGraphicFramePr>
          <p:nvPr>
            <p:ph sz="half" idx="1"/>
            <p:extLst>
              <p:ext uri="{D42A27DB-BD31-4B8C-83A1-F6EECF244321}">
                <p14:modId xmlns:p14="http://schemas.microsoft.com/office/powerpoint/2010/main" val="3227148573"/>
              </p:ext>
            </p:extLst>
          </p:nvPr>
        </p:nvGraphicFramePr>
        <p:xfrm>
          <a:off x="563418" y="1533236"/>
          <a:ext cx="5456383" cy="4259177"/>
        </p:xfrm>
        <a:graphic>
          <a:graphicData uri="http://schemas.openxmlformats.org/drawingml/2006/table">
            <a:tbl>
              <a:tblPr firstRow="1" bandRow="1"/>
              <a:tblGrid>
                <a:gridCol w="2176252">
                  <a:extLst>
                    <a:ext uri="{9D8B030D-6E8A-4147-A177-3AD203B41FA5}">
                      <a16:colId xmlns:a16="http://schemas.microsoft.com/office/drawing/2014/main" val="3322328815"/>
                    </a:ext>
                  </a:extLst>
                </a:gridCol>
                <a:gridCol w="3280131">
                  <a:extLst>
                    <a:ext uri="{9D8B030D-6E8A-4147-A177-3AD203B41FA5}">
                      <a16:colId xmlns:a16="http://schemas.microsoft.com/office/drawing/2014/main" val="3953319336"/>
                    </a:ext>
                  </a:extLst>
                </a:gridCol>
              </a:tblGrid>
              <a:tr h="312884">
                <a:tc>
                  <a:txBody>
                    <a:bodyPr/>
                    <a:lstStyle/>
                    <a:p>
                      <a:pPr algn="l"/>
                      <a:r>
                        <a:rPr lang="en-US" sz="1100" b="0">
                          <a:solidFill>
                            <a:srgbClr val="FFFFFF"/>
                          </a:solidFill>
                          <a:effectLst/>
                        </a:rPr>
                        <a:t>Form</a:t>
                      </a:r>
                    </a:p>
                  </a:txBody>
                  <a:tcPr marL="61143" marR="30572" marT="30572" marB="30572" anchor="ctr">
                    <a:lnL>
                      <a:noFill/>
                    </a:lnL>
                    <a:lnR>
                      <a:noFill/>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444444"/>
                    </a:solidFill>
                  </a:tcPr>
                </a:tc>
                <a:tc>
                  <a:txBody>
                    <a:bodyPr/>
                    <a:lstStyle/>
                    <a:p>
                      <a:pPr algn="l"/>
                      <a:r>
                        <a:rPr lang="en-US" sz="1100" b="0" dirty="0">
                          <a:solidFill>
                            <a:srgbClr val="FFFFFF"/>
                          </a:solidFill>
                          <a:effectLst/>
                        </a:rPr>
                        <a:t>Description</a:t>
                      </a:r>
                    </a:p>
                  </a:txBody>
                  <a:tcPr marL="61143" marR="30572" marT="30572" marB="30572" anchor="ctr">
                    <a:lnL>
                      <a:noFill/>
                    </a:lnL>
                    <a:lnR>
                      <a:noFill/>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444444"/>
                    </a:solidFill>
                  </a:tcPr>
                </a:tc>
                <a:extLst>
                  <a:ext uri="{0D108BD9-81ED-4DB2-BD59-A6C34878D82A}">
                    <a16:rowId xmlns:a16="http://schemas.microsoft.com/office/drawing/2014/main" val="1441419681"/>
                  </a:ext>
                </a:extLst>
              </a:tr>
              <a:tr h="1045155">
                <a:tc>
                  <a:txBody>
                    <a:bodyPr/>
                    <a:lstStyle/>
                    <a:p>
                      <a:r>
                        <a:rPr lang="en-US" sz="1100" u="sng">
                          <a:solidFill>
                            <a:srgbClr val="006A8E"/>
                          </a:solidFill>
                          <a:effectLst/>
                          <a:hlinkClick r:id="rId2"/>
                        </a:rPr>
                        <a:t>Request for In-State Tuition - House Bill 2158</a:t>
                      </a:r>
                      <a:endParaRPr lang="en-US" sz="1100">
                        <a:effectLst/>
                      </a:endParaRPr>
                    </a:p>
                  </a:txBody>
                  <a:tcPr marL="61143" marR="30572" marT="30572" marB="30572"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0F0F0"/>
                    </a:solidFill>
                  </a:tcPr>
                </a:tc>
                <a:tc>
                  <a:txBody>
                    <a:bodyPr/>
                    <a:lstStyle/>
                    <a:p>
                      <a:r>
                        <a:rPr lang="en-US" sz="1300">
                          <a:solidFill>
                            <a:srgbClr val="000000"/>
                          </a:solidFill>
                          <a:effectLst/>
                          <a:latin typeface="+mn-lt"/>
                        </a:rPr>
                        <a:t>Application for in-state tuition for veterans with either an honorable discharge or general discharge under honorable conditions.</a:t>
                      </a:r>
                    </a:p>
                  </a:txBody>
                  <a:tcPr marL="61143" marR="30572" marT="30572" marB="30572"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0F0F0"/>
                    </a:solidFill>
                  </a:tcPr>
                </a:tc>
                <a:extLst>
                  <a:ext uri="{0D108BD9-81ED-4DB2-BD59-A6C34878D82A}">
                    <a16:rowId xmlns:a16="http://schemas.microsoft.com/office/drawing/2014/main" val="3340989849"/>
                  </a:ext>
                </a:extLst>
              </a:tr>
              <a:tr h="576501">
                <a:tc>
                  <a:txBody>
                    <a:bodyPr/>
                    <a:lstStyle/>
                    <a:p>
                      <a:r>
                        <a:rPr lang="en-US" sz="1100" u="sng">
                          <a:solidFill>
                            <a:srgbClr val="006A8E"/>
                          </a:solidFill>
                          <a:effectLst/>
                          <a:hlinkClick r:id="rId3"/>
                        </a:rPr>
                        <a:t>Dependent Tuition Waiver</a:t>
                      </a:r>
                      <a:endParaRPr lang="en-US" sz="1100">
                        <a:effectLst/>
                      </a:endParaRPr>
                    </a:p>
                  </a:txBody>
                  <a:tcPr marL="61143" marR="30572" marT="30572" marB="30572"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c>
                  <a:txBody>
                    <a:bodyPr/>
                    <a:lstStyle/>
                    <a:p>
                      <a:r>
                        <a:rPr lang="en-US" sz="1300">
                          <a:solidFill>
                            <a:srgbClr val="000000"/>
                          </a:solidFill>
                          <a:effectLst/>
                          <a:latin typeface="+mn-lt"/>
                        </a:rPr>
                        <a:t>Dependents meeting eligibility will receive a waiver for tuition at OSU.</a:t>
                      </a:r>
                    </a:p>
                  </a:txBody>
                  <a:tcPr marL="61143" marR="30572" marT="30572" marB="30572"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extLst>
                  <a:ext uri="{0D108BD9-81ED-4DB2-BD59-A6C34878D82A}">
                    <a16:rowId xmlns:a16="http://schemas.microsoft.com/office/drawing/2014/main" val="2391662620"/>
                  </a:ext>
                </a:extLst>
              </a:tr>
              <a:tr h="810828">
                <a:tc>
                  <a:txBody>
                    <a:bodyPr/>
                    <a:lstStyle/>
                    <a:p>
                      <a:r>
                        <a:rPr lang="en-US" sz="1100" u="sng">
                          <a:solidFill>
                            <a:srgbClr val="006A8E"/>
                          </a:solidFill>
                          <a:effectLst/>
                          <a:hlinkClick r:id="rId4" tooltip="Parent School Letter Request"/>
                        </a:rPr>
                        <a:t>Parent School Letter Request</a:t>
                      </a:r>
                      <a:endParaRPr lang="en-US" sz="1100">
                        <a:effectLst/>
                      </a:endParaRPr>
                    </a:p>
                  </a:txBody>
                  <a:tcPr marL="61143" marR="30572" marT="30572" marB="30572"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0F0F0"/>
                    </a:solidFill>
                  </a:tcPr>
                </a:tc>
                <a:tc>
                  <a:txBody>
                    <a:bodyPr/>
                    <a:lstStyle/>
                    <a:p>
                      <a:r>
                        <a:rPr lang="en-US" sz="1300">
                          <a:solidFill>
                            <a:srgbClr val="000000"/>
                          </a:solidFill>
                          <a:effectLst/>
                          <a:latin typeface="+mn-lt"/>
                        </a:rPr>
                        <a:t>Allows student to take courses at school other than OSU and receive VA education benefits.</a:t>
                      </a:r>
                    </a:p>
                  </a:txBody>
                  <a:tcPr marL="61143" marR="30572" marT="30572" marB="30572"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0F0F0"/>
                    </a:solidFill>
                  </a:tcPr>
                </a:tc>
                <a:extLst>
                  <a:ext uri="{0D108BD9-81ED-4DB2-BD59-A6C34878D82A}">
                    <a16:rowId xmlns:a16="http://schemas.microsoft.com/office/drawing/2014/main" val="298658102"/>
                  </a:ext>
                </a:extLst>
              </a:tr>
              <a:tr h="1513809">
                <a:tc>
                  <a:txBody>
                    <a:bodyPr/>
                    <a:lstStyle/>
                    <a:p>
                      <a:r>
                        <a:rPr lang="en-US" sz="1100" u="sng">
                          <a:solidFill>
                            <a:srgbClr val="006A8E"/>
                          </a:solidFill>
                          <a:effectLst/>
                          <a:hlinkClick r:id="rId5"/>
                        </a:rPr>
                        <a:t>Request for In-State Tuition - Choice Act</a:t>
                      </a:r>
                      <a:endParaRPr lang="en-US" sz="1100">
                        <a:effectLst/>
                      </a:endParaRPr>
                    </a:p>
                  </a:txBody>
                  <a:tcPr marL="61143" marR="30572" marT="30572" marB="30572"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c>
                  <a:txBody>
                    <a:bodyPr/>
                    <a:lstStyle/>
                    <a:p>
                      <a:r>
                        <a:rPr lang="en-US" sz="1300" dirty="0">
                          <a:solidFill>
                            <a:srgbClr val="000000"/>
                          </a:solidFill>
                          <a:effectLst/>
                          <a:latin typeface="+mn-lt"/>
                        </a:rPr>
                        <a:t>Application for in-state tuition for dependents using transferred Post 9/11 GI Bill</a:t>
                      </a:r>
                      <a:r>
                        <a:rPr lang="en-US" sz="1300" b="1" dirty="0">
                          <a:solidFill>
                            <a:srgbClr val="000000"/>
                          </a:solidFill>
                        </a:rPr>
                        <a:t>®</a:t>
                      </a:r>
                      <a:r>
                        <a:rPr lang="en-US" sz="1300" dirty="0">
                          <a:solidFill>
                            <a:srgbClr val="000000"/>
                          </a:solidFill>
                          <a:effectLst/>
                          <a:latin typeface="+mn-lt"/>
                        </a:rPr>
                        <a:t> benefits, the Fry Scholarship or Dependents Educational Assistance program benefits, or veterans using VRE benefits.</a:t>
                      </a:r>
                    </a:p>
                  </a:txBody>
                  <a:tcPr marL="61143" marR="30572" marT="30572" marB="30572"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extLst>
                  <a:ext uri="{0D108BD9-81ED-4DB2-BD59-A6C34878D82A}">
                    <a16:rowId xmlns:a16="http://schemas.microsoft.com/office/drawing/2014/main" val="1348764951"/>
                  </a:ext>
                </a:extLst>
              </a:tr>
            </a:tbl>
          </a:graphicData>
        </a:graphic>
      </p:graphicFrame>
      <p:sp>
        <p:nvSpPr>
          <p:cNvPr id="8" name="TextBox 7">
            <a:extLst>
              <a:ext uri="{FF2B5EF4-FFF2-40B4-BE49-F238E27FC236}">
                <a16:creationId xmlns:a16="http://schemas.microsoft.com/office/drawing/2014/main" id="{CB77EDEA-85C0-BD8A-FEA6-7714F8ED7E34}"/>
              </a:ext>
            </a:extLst>
          </p:cNvPr>
          <p:cNvSpPr txBox="1"/>
          <p:nvPr/>
        </p:nvSpPr>
        <p:spPr>
          <a:xfrm>
            <a:off x="6172199" y="1533236"/>
            <a:ext cx="5456383" cy="4643727"/>
          </a:xfrm>
          <a:prstGeom prst="rect">
            <a:avLst/>
          </a:prstGeom>
        </p:spPr>
        <p:txBody>
          <a:bodyPr vert="horz" lIns="91440" tIns="45720" rIns="91440" bIns="45720" rtlCol="0">
            <a:normAutofit/>
          </a:bodyPr>
          <a:lstStyle/>
          <a:p>
            <a:pPr>
              <a:lnSpc>
                <a:spcPct val="90000"/>
              </a:lnSpc>
              <a:spcBef>
                <a:spcPts val="1000"/>
              </a:spcBef>
            </a:pPr>
            <a:r>
              <a:rPr lang="en-US" sz="2800" dirty="0">
                <a:solidFill>
                  <a:schemeClr val="tx2"/>
                </a:solidFill>
                <a:latin typeface="Kievit Offc" panose="020B0504030101020102" pitchFamily="34" charset="0"/>
              </a:rPr>
              <a:t>You can access DocuSign forms for: </a:t>
            </a:r>
          </a:p>
          <a:p>
            <a:pPr marL="457200" indent="-457200">
              <a:lnSpc>
                <a:spcPct val="90000"/>
              </a:lnSpc>
              <a:spcBef>
                <a:spcPts val="1000"/>
              </a:spcBef>
              <a:buFont typeface="Arial" panose="020B0604020202020204" pitchFamily="34" charset="0"/>
              <a:buChar char="•"/>
            </a:pPr>
            <a:r>
              <a:rPr lang="en-US" sz="2800" dirty="0">
                <a:solidFill>
                  <a:schemeClr val="tx2"/>
                </a:solidFill>
                <a:latin typeface="Kievit Offc" panose="020B0504030101020102" pitchFamily="34" charset="0"/>
              </a:rPr>
              <a:t>In-State Tuition Requests</a:t>
            </a:r>
          </a:p>
          <a:p>
            <a:pPr marL="457200" indent="-457200">
              <a:lnSpc>
                <a:spcPct val="90000"/>
              </a:lnSpc>
              <a:spcBef>
                <a:spcPts val="1000"/>
              </a:spcBef>
              <a:buFont typeface="Arial" panose="020B0604020202020204" pitchFamily="34" charset="0"/>
              <a:buChar char="•"/>
            </a:pPr>
            <a:r>
              <a:rPr lang="en-US" sz="2800" dirty="0">
                <a:solidFill>
                  <a:schemeClr val="tx2"/>
                </a:solidFill>
                <a:latin typeface="Kievit Offc" panose="020B0504030101020102" pitchFamily="34" charset="0"/>
              </a:rPr>
              <a:t> Dependent Tuition Waiver (DTW) </a:t>
            </a:r>
          </a:p>
          <a:p>
            <a:pPr marL="457200" indent="-457200">
              <a:lnSpc>
                <a:spcPct val="90000"/>
              </a:lnSpc>
              <a:spcBef>
                <a:spcPts val="1000"/>
              </a:spcBef>
              <a:buFont typeface="Arial" panose="020B0604020202020204" pitchFamily="34" charset="0"/>
              <a:buChar char="•"/>
            </a:pPr>
            <a:r>
              <a:rPr lang="en-US" sz="2800" dirty="0">
                <a:solidFill>
                  <a:schemeClr val="tx2"/>
                </a:solidFill>
                <a:latin typeface="Kievit Offc" panose="020B0504030101020102" pitchFamily="34" charset="0"/>
              </a:rPr>
              <a:t>Parent School Letter</a:t>
            </a:r>
          </a:p>
          <a:p>
            <a:pPr>
              <a:lnSpc>
                <a:spcPct val="90000"/>
              </a:lnSpc>
              <a:spcBef>
                <a:spcPts val="1000"/>
              </a:spcBef>
            </a:pPr>
            <a:endParaRPr lang="en-US" sz="2800" dirty="0">
              <a:solidFill>
                <a:schemeClr val="tx2"/>
              </a:solidFill>
              <a:latin typeface="Kievit Offc" panose="020B0504030101020102" pitchFamily="34" charset="0"/>
            </a:endParaRPr>
          </a:p>
          <a:p>
            <a:pPr>
              <a:lnSpc>
                <a:spcPct val="90000"/>
              </a:lnSpc>
              <a:spcBef>
                <a:spcPts val="1000"/>
              </a:spcBef>
            </a:pPr>
            <a:r>
              <a:rPr lang="en-US" sz="2800" dirty="0">
                <a:solidFill>
                  <a:schemeClr val="tx2"/>
                </a:solidFill>
                <a:latin typeface="Kievit Offc" panose="020B0504030101020102" pitchFamily="34" charset="0"/>
              </a:rPr>
              <a:t>       Available online at:</a:t>
            </a:r>
          </a:p>
          <a:p>
            <a:pPr>
              <a:lnSpc>
                <a:spcPct val="90000"/>
              </a:lnSpc>
              <a:spcBef>
                <a:spcPts val="1000"/>
              </a:spcBef>
            </a:pPr>
            <a:r>
              <a:rPr lang="en-US" sz="2400" dirty="0">
                <a:solidFill>
                  <a:srgbClr val="DC4405"/>
                </a:solidFill>
                <a:latin typeface="Kievit Offc" panose="020B0504030101020102" pitchFamily="34" charset="0"/>
                <a:hlinkClick r:id="rId6">
                  <a:extLst>
                    <a:ext uri="{A12FA001-AC4F-418D-AE19-62706E023703}">
                      <ahyp:hlinkClr xmlns:ahyp="http://schemas.microsoft.com/office/drawing/2018/hyperlinkcolor" val="tx"/>
                    </a:ext>
                  </a:extLst>
                </a:hlinkClick>
              </a:rPr>
              <a:t>https://registrar.oregonstate.edu/forms</a:t>
            </a:r>
            <a:r>
              <a:rPr lang="en-US" sz="2400" dirty="0">
                <a:solidFill>
                  <a:srgbClr val="DC4405"/>
                </a:solidFill>
                <a:latin typeface="Kievit Offc" panose="020B0504030101020102" pitchFamily="34" charset="0"/>
              </a:rPr>
              <a:t>  </a:t>
            </a:r>
          </a:p>
        </p:txBody>
      </p:sp>
      <p:pic>
        <p:nvPicPr>
          <p:cNvPr id="7" name="Graphic 6">
            <a:extLst>
              <a:ext uri="{FF2B5EF4-FFF2-40B4-BE49-F238E27FC236}">
                <a16:creationId xmlns:a16="http://schemas.microsoft.com/office/drawing/2014/main" id="{B6F550A2-9EC3-539A-45CD-D86A17D9BE8E}"/>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46090" y="4530434"/>
            <a:ext cx="381001" cy="381001"/>
          </a:xfrm>
          <a:prstGeom prst="rect">
            <a:avLst/>
          </a:prstGeom>
        </p:spPr>
      </p:pic>
      <p:sp>
        <p:nvSpPr>
          <p:cNvPr id="4" name="Footer Placeholder 3">
            <a:extLst>
              <a:ext uri="{FF2B5EF4-FFF2-40B4-BE49-F238E27FC236}">
                <a16:creationId xmlns:a16="http://schemas.microsoft.com/office/drawing/2014/main" id="{215A04E2-A883-6C3F-C57F-E4EFE103377C}"/>
              </a:ext>
            </a:extLst>
          </p:cNvPr>
          <p:cNvSpPr>
            <a:spLocks noGrp="1"/>
          </p:cNvSpPr>
          <p:nvPr>
            <p:ph type="ftr" sz="quarter" idx="11"/>
          </p:nvPr>
        </p:nvSpPr>
        <p:spPr>
          <a:xfrm>
            <a:off x="4038600" y="6226174"/>
            <a:ext cx="6680200" cy="365125"/>
          </a:xfrm>
        </p:spPr>
        <p:txBody>
          <a:bodyPr vert="horz" lIns="91440" tIns="45720" rIns="91440" bIns="45720" rtlCol="0" anchor="ctr">
            <a:normAutofit/>
          </a:bodyPr>
          <a:lstStyle/>
          <a:p>
            <a:pPr>
              <a:spcAft>
                <a:spcPts val="600"/>
              </a:spcAft>
            </a:pPr>
            <a:r>
              <a:rPr lang="en-US" kern="1200" baseline="0">
                <a:latin typeface="Kievit Offc" panose="020B0504030101020102" pitchFamily="34" charset="0"/>
                <a:ea typeface="+mn-ea"/>
                <a:cs typeface="+mn-cs"/>
              </a:rPr>
              <a:t>OREGON STATE UNIVERSITY</a:t>
            </a:r>
          </a:p>
        </p:txBody>
      </p:sp>
      <p:sp>
        <p:nvSpPr>
          <p:cNvPr id="5" name="Slide Number Placeholder 4">
            <a:extLst>
              <a:ext uri="{FF2B5EF4-FFF2-40B4-BE49-F238E27FC236}">
                <a16:creationId xmlns:a16="http://schemas.microsoft.com/office/drawing/2014/main" id="{D2994F79-8C9B-C682-7580-BE49D7F16975}"/>
              </a:ext>
            </a:extLst>
          </p:cNvPr>
          <p:cNvSpPr>
            <a:spLocks noGrp="1"/>
          </p:cNvSpPr>
          <p:nvPr>
            <p:ph type="sldNum" sz="quarter" idx="12"/>
          </p:nvPr>
        </p:nvSpPr>
        <p:spPr>
          <a:xfrm>
            <a:off x="10718800" y="6226174"/>
            <a:ext cx="635000" cy="365125"/>
          </a:xfrm>
        </p:spPr>
        <p:txBody>
          <a:bodyPr vert="horz" lIns="91440" tIns="45720" rIns="91440" bIns="45720" rtlCol="0" anchor="ctr">
            <a:normAutofit/>
          </a:bodyPr>
          <a:lstStyle/>
          <a:p>
            <a:pPr>
              <a:spcAft>
                <a:spcPts val="600"/>
              </a:spcAft>
            </a:pPr>
            <a:fld id="{AAB6004F-53F9-E74D-AC89-56EA63355CB3}" type="slidenum">
              <a:rPr lang="en-US" smtClean="0"/>
              <a:pPr>
                <a:spcAft>
                  <a:spcPts val="600"/>
                </a:spcAft>
              </a:pPr>
              <a:t>4</a:t>
            </a:fld>
            <a:endParaRPr lang="en-US"/>
          </a:p>
        </p:txBody>
      </p:sp>
    </p:spTree>
    <p:extLst>
      <p:ext uri="{BB962C8B-B14F-4D97-AF65-F5344CB8AC3E}">
        <p14:creationId xmlns:p14="http://schemas.microsoft.com/office/powerpoint/2010/main" val="2276010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04B33-FEC0-A814-0165-615022C77E75}"/>
              </a:ext>
            </a:extLst>
          </p:cNvPr>
          <p:cNvSpPr>
            <a:spLocks noGrp="1"/>
          </p:cNvSpPr>
          <p:nvPr>
            <p:ph type="title"/>
          </p:nvPr>
        </p:nvSpPr>
        <p:spPr/>
        <p:txBody>
          <a:bodyPr>
            <a:normAutofit/>
          </a:bodyPr>
          <a:lstStyle/>
          <a:p>
            <a:pPr algn="ctr"/>
            <a:r>
              <a:rPr lang="en-US" sz="3600" b="1" dirty="0">
                <a:latin typeface="Kievit Offc" panose="020B0504030101020102"/>
              </a:rPr>
              <a:t>Dependent Tuition Waiver (DTW) Eligibility Criteria</a:t>
            </a:r>
          </a:p>
        </p:txBody>
      </p:sp>
      <p:sp>
        <p:nvSpPr>
          <p:cNvPr id="3" name="Content Placeholder 2">
            <a:extLst>
              <a:ext uri="{FF2B5EF4-FFF2-40B4-BE49-F238E27FC236}">
                <a16:creationId xmlns:a16="http://schemas.microsoft.com/office/drawing/2014/main" id="{196E6360-60EA-F9DD-525B-E8AEA06DEB29}"/>
              </a:ext>
            </a:extLst>
          </p:cNvPr>
          <p:cNvSpPr>
            <a:spLocks noGrp="1"/>
          </p:cNvSpPr>
          <p:nvPr>
            <p:ph idx="1"/>
          </p:nvPr>
        </p:nvSpPr>
        <p:spPr>
          <a:xfrm>
            <a:off x="566057" y="1533236"/>
            <a:ext cx="11201399" cy="4643727"/>
          </a:xfrm>
        </p:spPr>
        <p:txBody>
          <a:bodyPr>
            <a:normAutofit fontScale="70000" lnSpcReduction="20000"/>
          </a:bodyPr>
          <a:lstStyle/>
          <a:p>
            <a:pPr marL="0" indent="0">
              <a:buNone/>
            </a:pPr>
            <a:r>
              <a:rPr lang="en-US" dirty="0"/>
              <a:t>Not a VA benefit – the DTW is a state program that waives the cost of tuition </a:t>
            </a:r>
            <a:r>
              <a:rPr lang="en-US" i="1" u="sng" dirty="0"/>
              <a:t>only</a:t>
            </a:r>
            <a:r>
              <a:rPr lang="en-US" dirty="0"/>
              <a:t> (does not include fees)</a:t>
            </a:r>
          </a:p>
          <a:p>
            <a:pPr marL="0" indent="0">
              <a:buNone/>
            </a:pPr>
            <a:endParaRPr lang="en-US" i="1" u="sng" dirty="0"/>
          </a:p>
          <a:p>
            <a:pPr marL="0" indent="0">
              <a:buNone/>
            </a:pPr>
            <a:r>
              <a:rPr lang="en-US" dirty="0"/>
              <a:t>Eligibility: Students must meet one of two sets of criteria:  </a:t>
            </a:r>
          </a:p>
          <a:p>
            <a:pPr marL="914400" lvl="1" indent="-457200">
              <a:buAutoNum type="arabicParenR"/>
            </a:pPr>
            <a:r>
              <a:rPr lang="en-US" sz="2100" dirty="0"/>
              <a:t>The student must be a child of a Purple Heart recipient who was relieved or discharged from service in the Armed Forces of the United States with either an honorable discharge or a general discharge under honorable conditions and was awarded the Purple Heart in 2001 or thereafter </a:t>
            </a:r>
          </a:p>
          <a:p>
            <a:pPr marL="914400" lvl="2" indent="0">
              <a:buNone/>
            </a:pPr>
            <a:r>
              <a:rPr lang="en-US" b="1" dirty="0"/>
              <a:t>				- OR -</a:t>
            </a:r>
          </a:p>
          <a:p>
            <a:pPr marL="457200" lvl="1" indent="0">
              <a:buNone/>
            </a:pPr>
            <a:r>
              <a:rPr lang="en-US" dirty="0"/>
              <a:t>2)    </a:t>
            </a:r>
            <a:r>
              <a:rPr lang="en-US" sz="2100" dirty="0"/>
              <a:t>The child (includes adopted child or stepchild), spouse, or un-remarried surviving spouse of a member of the United States Armed Forces who: </a:t>
            </a:r>
          </a:p>
          <a:p>
            <a:pPr marL="1371600" lvl="2" indent="-457200">
              <a:buAutoNum type="alphaLcParenR"/>
            </a:pPr>
            <a:r>
              <a:rPr lang="en-US" sz="2100" dirty="0"/>
              <a:t>Died while on active duty, or </a:t>
            </a:r>
          </a:p>
          <a:p>
            <a:pPr marL="1371600" lvl="2" indent="-457200">
              <a:buAutoNum type="alphaLcParenR"/>
            </a:pPr>
            <a:r>
              <a:rPr lang="en-US" sz="2100" dirty="0"/>
              <a:t>Died as a result of a military service-connected disability, or </a:t>
            </a:r>
          </a:p>
          <a:p>
            <a:pPr marL="1371600" lvl="2" indent="-457200">
              <a:buAutoNum type="alphaLcParenR"/>
            </a:pPr>
            <a:r>
              <a:rPr lang="en-US" sz="2100" dirty="0"/>
              <a:t>100% disabled as the result of a military service-connected disability as certified by the Department of Veterans Affairs or any branch of the Armed Forces of the United States. </a:t>
            </a:r>
          </a:p>
          <a:p>
            <a:pPr marL="0" indent="0">
              <a:buNone/>
            </a:pPr>
            <a:endParaRPr lang="en-US" dirty="0"/>
          </a:p>
          <a:p>
            <a:pPr marL="0" indent="0">
              <a:buNone/>
            </a:pPr>
            <a:r>
              <a:rPr lang="en-US" dirty="0"/>
              <a:t>	Residency: Students </a:t>
            </a:r>
            <a:r>
              <a:rPr lang="en-US" i="1" u="sng" dirty="0"/>
              <a:t>must</a:t>
            </a:r>
            <a:r>
              <a:rPr lang="en-US" dirty="0"/>
              <a:t> be admitted as residents to be eligible.</a:t>
            </a:r>
          </a:p>
          <a:p>
            <a:pPr marL="0" indent="0">
              <a:buNone/>
            </a:pPr>
            <a:r>
              <a:rPr lang="en-US" dirty="0"/>
              <a:t>	</a:t>
            </a:r>
          </a:p>
          <a:p>
            <a:pPr marL="0" indent="0">
              <a:buNone/>
            </a:pPr>
            <a:r>
              <a:rPr lang="en-US" dirty="0"/>
              <a:t>	Age: An eligible child must be age 31 or younger at the time the child applies for the waiver.</a:t>
            </a:r>
          </a:p>
          <a:p>
            <a:pPr marL="457200" lvl="1" indent="0">
              <a:buNone/>
            </a:pPr>
            <a:endParaRPr lang="en-US" sz="1900" dirty="0"/>
          </a:p>
          <a:p>
            <a:pPr marL="457200" lvl="1" indent="0">
              <a:buNone/>
            </a:pPr>
            <a:endParaRPr lang="en-US" sz="1900" dirty="0"/>
          </a:p>
        </p:txBody>
      </p:sp>
      <p:sp>
        <p:nvSpPr>
          <p:cNvPr id="4" name="Footer Placeholder 3">
            <a:extLst>
              <a:ext uri="{FF2B5EF4-FFF2-40B4-BE49-F238E27FC236}">
                <a16:creationId xmlns:a16="http://schemas.microsoft.com/office/drawing/2014/main" id="{F80AFE8A-ACE7-A8F7-ACE2-B526FF76C252}"/>
              </a:ext>
            </a:extLst>
          </p:cNvPr>
          <p:cNvSpPr>
            <a:spLocks noGrp="1"/>
          </p:cNvSpPr>
          <p:nvPr>
            <p:ph type="ftr" sz="quarter" idx="11"/>
          </p:nvPr>
        </p:nvSpPr>
        <p:spPr/>
        <p:txBody>
          <a:bodyPr/>
          <a:lstStyle/>
          <a:p>
            <a:r>
              <a:rPr lang="en-US"/>
              <a:t>OREGON STATE UNIVERSITY</a:t>
            </a:r>
            <a:endParaRPr lang="en-US" dirty="0"/>
          </a:p>
        </p:txBody>
      </p:sp>
      <p:sp>
        <p:nvSpPr>
          <p:cNvPr id="5" name="Slide Number Placeholder 4">
            <a:extLst>
              <a:ext uri="{FF2B5EF4-FFF2-40B4-BE49-F238E27FC236}">
                <a16:creationId xmlns:a16="http://schemas.microsoft.com/office/drawing/2014/main" id="{7EA17842-A44C-342C-D5D1-6F57B020BE21}"/>
              </a:ext>
            </a:extLst>
          </p:cNvPr>
          <p:cNvSpPr>
            <a:spLocks noGrp="1"/>
          </p:cNvSpPr>
          <p:nvPr>
            <p:ph type="sldNum" sz="quarter" idx="12"/>
          </p:nvPr>
        </p:nvSpPr>
        <p:spPr/>
        <p:txBody>
          <a:bodyPr/>
          <a:lstStyle/>
          <a:p>
            <a:fld id="{AAB6004F-53F9-E74D-AC89-56EA63355CB3}" type="slidenum">
              <a:rPr lang="en-US" smtClean="0"/>
              <a:pPr/>
              <a:t>5</a:t>
            </a:fld>
            <a:endParaRPr lang="en-US" dirty="0"/>
          </a:p>
        </p:txBody>
      </p:sp>
      <p:pic>
        <p:nvPicPr>
          <p:cNvPr id="7" name="Picture 6">
            <a:extLst>
              <a:ext uri="{FF2B5EF4-FFF2-40B4-BE49-F238E27FC236}">
                <a16:creationId xmlns:a16="http://schemas.microsoft.com/office/drawing/2014/main" id="{3466B550-3CD2-108E-EA20-6C291A17B2F7}"/>
              </a:ext>
              <a:ext uri="{C183D7F6-B498-43B3-948B-1728B52AA6E4}">
                <adec:decorative xmlns:adec="http://schemas.microsoft.com/office/drawing/2017/decorative" val="1"/>
              </a:ext>
            </a:extLst>
          </p:cNvPr>
          <p:cNvPicPr>
            <a:picLocks noChangeAspect="1"/>
          </p:cNvPicPr>
          <p:nvPr/>
        </p:nvPicPr>
        <p:blipFill>
          <a:blip r:embed="rId2">
            <a:duotone>
              <a:schemeClr val="accent6">
                <a:shade val="45000"/>
                <a:satMod val="135000"/>
              </a:schemeClr>
              <a:prstClr val="white"/>
            </a:duotone>
          </a:blip>
          <a:stretch>
            <a:fillRect/>
          </a:stretch>
        </p:blipFill>
        <p:spPr>
          <a:xfrm>
            <a:off x="838200" y="4553058"/>
            <a:ext cx="675625" cy="675625"/>
          </a:xfrm>
          <a:prstGeom prst="rect">
            <a:avLst/>
          </a:prstGeom>
          <a:noFill/>
          <a:ln>
            <a:noFill/>
          </a:ln>
        </p:spPr>
      </p:pic>
      <p:pic>
        <p:nvPicPr>
          <p:cNvPr id="9" name="Graphic 8" descr="Monthly calendar with solid fill">
            <a:extLst>
              <a:ext uri="{FF2B5EF4-FFF2-40B4-BE49-F238E27FC236}">
                <a16:creationId xmlns:a16="http://schemas.microsoft.com/office/drawing/2014/main" id="{FAE8E6D0-EA85-3AE7-253D-BA75443515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5324763"/>
            <a:ext cx="675625" cy="675625"/>
          </a:xfrm>
          <a:prstGeom prst="rect">
            <a:avLst/>
          </a:prstGeom>
        </p:spPr>
      </p:pic>
    </p:spTree>
    <p:extLst>
      <p:ext uri="{BB962C8B-B14F-4D97-AF65-F5344CB8AC3E}">
        <p14:creationId xmlns:p14="http://schemas.microsoft.com/office/powerpoint/2010/main" val="2502965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A883B14-9AC9-6272-92A5-1A87EA11A06E}"/>
              </a:ext>
            </a:extLst>
          </p:cNvPr>
          <p:cNvSpPr>
            <a:spLocks noGrp="1"/>
          </p:cNvSpPr>
          <p:nvPr>
            <p:ph type="title"/>
          </p:nvPr>
        </p:nvSpPr>
        <p:spPr>
          <a:xfrm>
            <a:off x="838200" y="365125"/>
            <a:ext cx="10515600" cy="1325563"/>
          </a:xfrm>
        </p:spPr>
        <p:txBody>
          <a:bodyPr anchor="ctr">
            <a:normAutofit/>
          </a:bodyPr>
          <a:lstStyle/>
          <a:p>
            <a:r>
              <a:rPr lang="en-US" b="1" dirty="0">
                <a:latin typeface="Kievit Offc" panose="020B0504030101020102"/>
              </a:rPr>
              <a:t>Parent School Letter</a:t>
            </a:r>
          </a:p>
        </p:txBody>
      </p:sp>
      <p:sp>
        <p:nvSpPr>
          <p:cNvPr id="12" name="Rectangle 1">
            <a:extLst>
              <a:ext uri="{FF2B5EF4-FFF2-40B4-BE49-F238E27FC236}">
                <a16:creationId xmlns:a16="http://schemas.microsoft.com/office/drawing/2014/main" id="{96735B7A-41A5-13A4-D172-D7AAF41CF552}"/>
              </a:ext>
            </a:extLst>
          </p:cNvPr>
          <p:cNvSpPr>
            <a:spLocks noGrp="1" noChangeArrowheads="1"/>
          </p:cNvSpPr>
          <p:nvPr>
            <p:ph sz="half" idx="1"/>
          </p:nvPr>
        </p:nvSpPr>
        <p:spPr bwMode="auto">
          <a:xfrm>
            <a:off x="838200" y="1825625"/>
            <a:ext cx="5181600" cy="435133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indent="0">
              <a:buNone/>
            </a:pPr>
            <a:r>
              <a:rPr lang="en-US" dirty="0">
                <a:effectLst/>
              </a:rPr>
              <a:t>The </a:t>
            </a:r>
            <a:r>
              <a:rPr lang="en-US" u="sng" dirty="0">
                <a:hlinkClick r:id="rId3"/>
              </a:rPr>
              <a:t>Parent School letter</a:t>
            </a:r>
            <a:r>
              <a:rPr lang="en-US" dirty="0"/>
              <a:t> is an online DocuSign form that allows students to take courses at schools other than OSU and use their VA education benefits </a:t>
            </a:r>
          </a:p>
          <a:p>
            <a:r>
              <a:rPr lang="en-US" dirty="0"/>
              <a:t>Courses must satisfy a degree requirement at OSU</a:t>
            </a:r>
          </a:p>
          <a:p>
            <a:r>
              <a:rPr lang="en-US" dirty="0"/>
              <a:t>Complete each term you are enrolled at a guest school</a:t>
            </a:r>
          </a:p>
          <a:p>
            <a:pPr>
              <a:spcBef>
                <a:spcPts val="300"/>
              </a:spcBef>
              <a:spcAft>
                <a:spcPts val="300"/>
              </a:spcAft>
              <a:buFont typeface="Arial" panose="020B0604020202020204" pitchFamily="34" charset="0"/>
              <a:buChar char="•"/>
            </a:pPr>
            <a:endParaRPr lang="en-US" b="1" i="0" dirty="0">
              <a:effectLst/>
            </a:endParaRPr>
          </a:p>
        </p:txBody>
      </p:sp>
      <p:pic>
        <p:nvPicPr>
          <p:cNvPr id="7" name="Picture 6" descr="Screenshot of our Parent School Letter Form.">
            <a:extLst>
              <a:ext uri="{FF2B5EF4-FFF2-40B4-BE49-F238E27FC236}">
                <a16:creationId xmlns:a16="http://schemas.microsoft.com/office/drawing/2014/main" id="{320F7BAF-C782-E550-2884-7870D5381FED}"/>
              </a:ext>
            </a:extLst>
          </p:cNvPr>
          <p:cNvPicPr>
            <a:picLocks noChangeAspect="1"/>
          </p:cNvPicPr>
          <p:nvPr/>
        </p:nvPicPr>
        <p:blipFill>
          <a:blip r:embed="rId4"/>
          <a:stretch>
            <a:fillRect/>
          </a:stretch>
        </p:blipFill>
        <p:spPr>
          <a:xfrm>
            <a:off x="6978519" y="778884"/>
            <a:ext cx="4692781" cy="5447290"/>
          </a:xfrm>
          <a:prstGeom prst="rect">
            <a:avLst/>
          </a:prstGeom>
          <a:noFill/>
        </p:spPr>
      </p:pic>
      <p:sp>
        <p:nvSpPr>
          <p:cNvPr id="4" name="Footer Placeholder 3">
            <a:extLst>
              <a:ext uri="{FF2B5EF4-FFF2-40B4-BE49-F238E27FC236}">
                <a16:creationId xmlns:a16="http://schemas.microsoft.com/office/drawing/2014/main" id="{3B738E8D-6CC0-727E-3FDA-0DCF70449336}"/>
              </a:ext>
            </a:extLst>
          </p:cNvPr>
          <p:cNvSpPr>
            <a:spLocks noGrp="1"/>
          </p:cNvSpPr>
          <p:nvPr>
            <p:ph type="ftr" sz="quarter" idx="11"/>
          </p:nvPr>
        </p:nvSpPr>
        <p:spPr>
          <a:xfrm>
            <a:off x="4038600" y="6226174"/>
            <a:ext cx="6680200" cy="365125"/>
          </a:xfrm>
        </p:spPr>
        <p:txBody>
          <a:bodyPr anchor="ctr">
            <a:normAutofit/>
          </a:bodyPr>
          <a:lstStyle/>
          <a:p>
            <a:pPr>
              <a:spcAft>
                <a:spcPts val="600"/>
              </a:spcAft>
            </a:pPr>
            <a:r>
              <a:rPr lang="en-US"/>
              <a:t>OREGON STATE UNIVERSITY</a:t>
            </a:r>
          </a:p>
        </p:txBody>
      </p:sp>
      <p:sp>
        <p:nvSpPr>
          <p:cNvPr id="5" name="Slide Number Placeholder 4">
            <a:extLst>
              <a:ext uri="{FF2B5EF4-FFF2-40B4-BE49-F238E27FC236}">
                <a16:creationId xmlns:a16="http://schemas.microsoft.com/office/drawing/2014/main" id="{40A283D0-E608-2365-A6E2-FA8664C4611C}"/>
              </a:ext>
            </a:extLst>
          </p:cNvPr>
          <p:cNvSpPr>
            <a:spLocks noGrp="1"/>
          </p:cNvSpPr>
          <p:nvPr>
            <p:ph type="sldNum" sz="quarter" idx="12"/>
          </p:nvPr>
        </p:nvSpPr>
        <p:spPr>
          <a:xfrm>
            <a:off x="10718800" y="6226174"/>
            <a:ext cx="635000" cy="365125"/>
          </a:xfrm>
        </p:spPr>
        <p:txBody>
          <a:bodyPr anchor="ctr">
            <a:normAutofit/>
          </a:bodyPr>
          <a:lstStyle/>
          <a:p>
            <a:pPr>
              <a:spcAft>
                <a:spcPts val="600"/>
              </a:spcAft>
            </a:pPr>
            <a:fld id="{AAB6004F-53F9-E74D-AC89-56EA63355CB3}" type="slidenum">
              <a:rPr lang="en-US" smtClean="0"/>
              <a:pPr>
                <a:spcAft>
                  <a:spcPts val="600"/>
                </a:spcAft>
              </a:pPr>
              <a:t>6</a:t>
            </a:fld>
            <a:endParaRPr lang="en-US"/>
          </a:p>
        </p:txBody>
      </p:sp>
    </p:spTree>
    <p:extLst>
      <p:ext uri="{BB962C8B-B14F-4D97-AF65-F5344CB8AC3E}">
        <p14:creationId xmlns:p14="http://schemas.microsoft.com/office/powerpoint/2010/main" val="1833784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26FEA57-930D-9953-D74B-D22F9DE6FB01}"/>
              </a:ext>
            </a:extLst>
          </p:cNvPr>
          <p:cNvSpPr>
            <a:spLocks noGrp="1"/>
          </p:cNvSpPr>
          <p:nvPr>
            <p:ph type="title"/>
          </p:nvPr>
        </p:nvSpPr>
        <p:spPr>
          <a:xfrm>
            <a:off x="766618" y="444791"/>
            <a:ext cx="6289963" cy="1072572"/>
          </a:xfrm>
        </p:spPr>
        <p:txBody>
          <a:bodyPr anchor="b">
            <a:noAutofit/>
          </a:bodyPr>
          <a:lstStyle/>
          <a:p>
            <a:r>
              <a:rPr lang="en-US" sz="4000" b="1">
                <a:latin typeface="Kevit ofc"/>
              </a:rPr>
              <a:t>Calculate </a:t>
            </a:r>
            <a:r>
              <a:rPr lang="en-US" sz="4000" b="1" u="sng">
                <a:latin typeface="Kevit ofc"/>
              </a:rPr>
              <a:t>YOUR</a:t>
            </a:r>
            <a:r>
              <a:rPr lang="en-US" sz="4000" b="1">
                <a:latin typeface="Kevit ofc"/>
              </a:rPr>
              <a:t> VA Benefits</a:t>
            </a:r>
            <a:endParaRPr lang="en-US" sz="4000" dirty="0">
              <a:latin typeface="Kevit ofc"/>
            </a:endParaRPr>
          </a:p>
        </p:txBody>
      </p:sp>
      <p:sp>
        <p:nvSpPr>
          <p:cNvPr id="8" name="Content Placeholder 7">
            <a:extLst>
              <a:ext uri="{FF2B5EF4-FFF2-40B4-BE49-F238E27FC236}">
                <a16:creationId xmlns:a16="http://schemas.microsoft.com/office/drawing/2014/main" id="{9813D67C-7478-A785-8B09-C70150CC0DA0}"/>
              </a:ext>
            </a:extLst>
          </p:cNvPr>
          <p:cNvSpPr>
            <a:spLocks noGrp="1"/>
          </p:cNvSpPr>
          <p:nvPr>
            <p:ph type="body" sz="half" idx="2"/>
          </p:nvPr>
        </p:nvSpPr>
        <p:spPr>
          <a:xfrm>
            <a:off x="994322" y="1641073"/>
            <a:ext cx="6532563" cy="4456544"/>
          </a:xfrm>
        </p:spPr>
        <p:txBody>
          <a:bodyPr>
            <a:normAutofit lnSpcReduction="10000"/>
          </a:bodyPr>
          <a:lstStyle/>
          <a:p>
            <a:r>
              <a:rPr lang="en-US" sz="1900" dirty="0"/>
              <a:t>Check the </a:t>
            </a:r>
            <a:r>
              <a:rPr lang="en-US" sz="1900" b="1" dirty="0">
                <a:hlinkClick r:id="rId3"/>
              </a:rPr>
              <a:t>GI Bill® Comparison Tool</a:t>
            </a:r>
            <a:r>
              <a:rPr lang="en-US" sz="1900" b="1" dirty="0"/>
              <a:t> </a:t>
            </a:r>
            <a:r>
              <a:rPr lang="en-US" sz="1900" dirty="0"/>
              <a:t>to estimate</a:t>
            </a:r>
            <a:r>
              <a:rPr lang="en-US" sz="1900" i="1" dirty="0"/>
              <a:t> </a:t>
            </a:r>
            <a:r>
              <a:rPr lang="en-US" sz="1900" dirty="0"/>
              <a:t>your</a:t>
            </a:r>
            <a:r>
              <a:rPr lang="en-US" sz="1900" i="1" dirty="0"/>
              <a:t> </a:t>
            </a:r>
            <a:r>
              <a:rPr lang="en-US" sz="1900" dirty="0"/>
              <a:t>benefits: </a:t>
            </a:r>
          </a:p>
          <a:p>
            <a:pPr marL="285750" indent="-285750">
              <a:buFont typeface="Arial" panose="020B0604020202020204" pitchFamily="34" charset="0"/>
              <a:buChar char="•"/>
            </a:pPr>
            <a:r>
              <a:rPr lang="en-US" sz="1800" b="1" dirty="0">
                <a:solidFill>
                  <a:schemeClr val="tx2"/>
                </a:solidFill>
              </a:rPr>
              <a:t>Chapter 33 - Post 9/11 GI Bill® </a:t>
            </a:r>
          </a:p>
          <a:p>
            <a:pPr marL="285750" indent="-285750">
              <a:buFont typeface="Arial" panose="020B0604020202020204" pitchFamily="34" charset="0"/>
              <a:buChar char="•"/>
            </a:pPr>
            <a:r>
              <a:rPr lang="en-US" sz="1800" b="1" dirty="0">
                <a:solidFill>
                  <a:schemeClr val="tx2"/>
                </a:solidFill>
              </a:rPr>
              <a:t>Chapter 35 - Survivors’ and Dependents’ Educational Assistance</a:t>
            </a:r>
          </a:p>
          <a:p>
            <a:pPr marL="285750" indent="-285750">
              <a:buFont typeface="Arial" panose="020B0604020202020204" pitchFamily="34" charset="0"/>
              <a:buChar char="•"/>
            </a:pPr>
            <a:r>
              <a:rPr lang="en-US" sz="1800" b="1" dirty="0">
                <a:solidFill>
                  <a:schemeClr val="tx2"/>
                </a:solidFill>
              </a:rPr>
              <a:t>Chapter 31 - Veterans’ Readiness and Employment</a:t>
            </a:r>
          </a:p>
          <a:p>
            <a:pPr marL="285750" indent="-285750">
              <a:buFont typeface="Arial" panose="020B0604020202020204" pitchFamily="34" charset="0"/>
              <a:buChar char="•"/>
            </a:pPr>
            <a:r>
              <a:rPr lang="en-US" sz="1800" b="1" dirty="0">
                <a:solidFill>
                  <a:schemeClr val="tx2"/>
                </a:solidFill>
              </a:rPr>
              <a:t>Chapter 30 - Montgomery GI Bill - Active Duty</a:t>
            </a:r>
          </a:p>
          <a:p>
            <a:pPr marL="285750" indent="-285750">
              <a:buFont typeface="Arial" panose="020B0604020202020204" pitchFamily="34" charset="0"/>
              <a:buChar char="•"/>
            </a:pPr>
            <a:r>
              <a:rPr lang="en-US" sz="1800" b="1" dirty="0">
                <a:solidFill>
                  <a:schemeClr val="tx2"/>
                </a:solidFill>
              </a:rPr>
              <a:t>Chapter 1606 - Montgomery GI Bill - Selected Reserve</a:t>
            </a:r>
          </a:p>
          <a:p>
            <a:endParaRPr lang="en-US" sz="2000" dirty="0"/>
          </a:p>
          <a:p>
            <a:r>
              <a:rPr lang="en-US" sz="2000" dirty="0"/>
              <a:t>	Filter the results by: </a:t>
            </a:r>
          </a:p>
          <a:p>
            <a:pPr marL="457200" indent="-457200">
              <a:buFont typeface="+mj-lt"/>
              <a:buAutoNum type="arabicPeriod"/>
            </a:pPr>
            <a:r>
              <a:rPr lang="en-US" sz="2000" b="1" dirty="0"/>
              <a:t>GI Bill</a:t>
            </a:r>
            <a:r>
              <a:rPr lang="en-US" sz="2000" dirty="0"/>
              <a:t>®</a:t>
            </a:r>
            <a:r>
              <a:rPr lang="en-US" sz="2000" b="1" dirty="0">
                <a:solidFill>
                  <a:srgbClr val="006A8E"/>
                </a:solidFill>
              </a:rPr>
              <a:t> </a:t>
            </a:r>
            <a:r>
              <a:rPr lang="en-US" sz="2000" b="1" dirty="0"/>
              <a:t>Benefit Type</a:t>
            </a:r>
          </a:p>
          <a:p>
            <a:pPr marL="457200" indent="-457200">
              <a:buFont typeface="+mj-lt"/>
              <a:buAutoNum type="arabicPeriod"/>
            </a:pPr>
            <a:r>
              <a:rPr lang="en-US" sz="2000" b="1" dirty="0"/>
              <a:t>Military or Dependent Status</a:t>
            </a:r>
          </a:p>
          <a:p>
            <a:pPr marL="457200" indent="-457200">
              <a:buFont typeface="+mj-lt"/>
              <a:buAutoNum type="arabicPeriod"/>
            </a:pPr>
            <a:r>
              <a:rPr lang="en-US" sz="2000" b="1" dirty="0"/>
              <a:t>In person vs online classes</a:t>
            </a:r>
          </a:p>
          <a:p>
            <a:pPr marL="457200" indent="-457200">
              <a:buFont typeface="+mj-lt"/>
              <a:buAutoNum type="arabicPeriod"/>
            </a:pPr>
            <a:r>
              <a:rPr lang="en-US" sz="2000" b="1" dirty="0"/>
              <a:t>Enrollment Level</a:t>
            </a:r>
          </a:p>
        </p:txBody>
      </p:sp>
      <p:pic>
        <p:nvPicPr>
          <p:cNvPr id="9" name="Graphic 8">
            <a:extLst>
              <a:ext uri="{FF2B5EF4-FFF2-40B4-BE49-F238E27FC236}">
                <a16:creationId xmlns:a16="http://schemas.microsoft.com/office/drawing/2014/main" id="{6E3DA06C-FB69-24E3-BD2E-F9CB25DA93E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5700" y="3869345"/>
            <a:ext cx="579120" cy="579120"/>
          </a:xfrm>
          <a:prstGeom prst="rect">
            <a:avLst/>
          </a:prstGeom>
        </p:spPr>
      </p:pic>
      <p:pic>
        <p:nvPicPr>
          <p:cNvPr id="3" name="Graphic 2">
            <a:extLst>
              <a:ext uri="{FF2B5EF4-FFF2-40B4-BE49-F238E27FC236}">
                <a16:creationId xmlns:a16="http://schemas.microsoft.com/office/drawing/2014/main" id="{D817CC28-DCBE-A640-F9BD-8DA54D94F71A}"/>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7409" y="1517363"/>
            <a:ext cx="752331" cy="752331"/>
          </a:xfrm>
          <a:prstGeom prst="rect">
            <a:avLst/>
          </a:prstGeom>
        </p:spPr>
      </p:pic>
      <p:pic>
        <p:nvPicPr>
          <p:cNvPr id="11" name="Picture 10" descr="Screenshot of the Filter options on the GI Bill Comparision Tool">
            <a:extLst>
              <a:ext uri="{FF2B5EF4-FFF2-40B4-BE49-F238E27FC236}">
                <a16:creationId xmlns:a16="http://schemas.microsoft.com/office/drawing/2014/main" id="{8856EA09-1749-ED7E-E1DC-69ED4086EFE9}"/>
              </a:ext>
            </a:extLst>
          </p:cNvPr>
          <p:cNvPicPr>
            <a:picLocks noChangeAspect="1"/>
          </p:cNvPicPr>
          <p:nvPr/>
        </p:nvPicPr>
        <p:blipFill>
          <a:blip r:embed="rId8"/>
          <a:stretch>
            <a:fillRect/>
          </a:stretch>
        </p:blipFill>
        <p:spPr>
          <a:xfrm>
            <a:off x="7688263" y="1313056"/>
            <a:ext cx="3929290" cy="4784561"/>
          </a:xfrm>
          <a:prstGeom prst="rect">
            <a:avLst/>
          </a:prstGeom>
        </p:spPr>
      </p:pic>
      <p:sp>
        <p:nvSpPr>
          <p:cNvPr id="5" name="Footer Placeholder 4">
            <a:extLst>
              <a:ext uri="{FF2B5EF4-FFF2-40B4-BE49-F238E27FC236}">
                <a16:creationId xmlns:a16="http://schemas.microsoft.com/office/drawing/2014/main" id="{D3E02F10-F762-DF4F-48F3-932F461BDBAA}"/>
              </a:ext>
            </a:extLst>
          </p:cNvPr>
          <p:cNvSpPr>
            <a:spLocks noGrp="1"/>
          </p:cNvSpPr>
          <p:nvPr>
            <p:ph type="ftr" sz="quarter" idx="11"/>
          </p:nvPr>
        </p:nvSpPr>
        <p:spPr>
          <a:xfrm>
            <a:off x="4038600" y="6226174"/>
            <a:ext cx="6680200" cy="365125"/>
          </a:xfrm>
        </p:spPr>
        <p:txBody>
          <a:bodyPr anchor="ctr">
            <a:normAutofit/>
          </a:bodyPr>
          <a:lstStyle/>
          <a:p>
            <a:pPr>
              <a:spcAft>
                <a:spcPts val="600"/>
              </a:spcAft>
            </a:pPr>
            <a:r>
              <a:rPr lang="en-US"/>
              <a:t>OREGON STATE UNIVERSITY</a:t>
            </a:r>
          </a:p>
        </p:txBody>
      </p:sp>
      <p:sp>
        <p:nvSpPr>
          <p:cNvPr id="6" name="Slide Number Placeholder 5">
            <a:extLst>
              <a:ext uri="{FF2B5EF4-FFF2-40B4-BE49-F238E27FC236}">
                <a16:creationId xmlns:a16="http://schemas.microsoft.com/office/drawing/2014/main" id="{6B7624AF-5617-17EF-94C7-91096C2465BE}"/>
              </a:ext>
            </a:extLst>
          </p:cNvPr>
          <p:cNvSpPr>
            <a:spLocks noGrp="1"/>
          </p:cNvSpPr>
          <p:nvPr>
            <p:ph type="sldNum" sz="quarter" idx="12"/>
          </p:nvPr>
        </p:nvSpPr>
        <p:spPr>
          <a:xfrm>
            <a:off x="10718800" y="6226174"/>
            <a:ext cx="635000" cy="365125"/>
          </a:xfrm>
        </p:spPr>
        <p:txBody>
          <a:bodyPr anchor="ctr">
            <a:normAutofit/>
          </a:bodyPr>
          <a:lstStyle/>
          <a:p>
            <a:pPr>
              <a:spcAft>
                <a:spcPts val="600"/>
              </a:spcAft>
            </a:pPr>
            <a:fld id="{AAB6004F-53F9-E74D-AC89-56EA63355CB3}" type="slidenum">
              <a:rPr lang="en-US" smtClean="0"/>
              <a:pPr>
                <a:spcAft>
                  <a:spcPts val="600"/>
                </a:spcAft>
              </a:pPr>
              <a:t>7</a:t>
            </a:fld>
            <a:endParaRPr lang="en-US"/>
          </a:p>
        </p:txBody>
      </p:sp>
    </p:spTree>
    <p:extLst>
      <p:ext uri="{BB962C8B-B14F-4D97-AF65-F5344CB8AC3E}">
        <p14:creationId xmlns:p14="http://schemas.microsoft.com/office/powerpoint/2010/main" val="3059768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A9D61-4AED-B321-7664-EE0E910BF8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36CD75-71C8-4DAF-AF8B-FFD6B9D55268}"/>
              </a:ext>
            </a:extLst>
          </p:cNvPr>
          <p:cNvSpPr>
            <a:spLocks noGrp="1"/>
          </p:cNvSpPr>
          <p:nvPr>
            <p:ph type="title"/>
          </p:nvPr>
        </p:nvSpPr>
        <p:spPr>
          <a:xfrm>
            <a:off x="434110" y="457200"/>
            <a:ext cx="11323780" cy="1282698"/>
          </a:xfrm>
        </p:spPr>
        <p:txBody>
          <a:bodyPr anchor="ctr">
            <a:normAutofit/>
          </a:bodyPr>
          <a:lstStyle/>
          <a:p>
            <a:pPr algn="ctr"/>
            <a:r>
              <a:rPr lang="en-US" sz="3800" b="1" dirty="0">
                <a:latin typeface="Kevit ofc"/>
              </a:rPr>
              <a:t>POST 9/11 GI BILL® (CH33) PAYMENTS </a:t>
            </a:r>
            <a:br>
              <a:rPr lang="en-US" sz="3600" b="1" dirty="0">
                <a:latin typeface="Kevit ofc"/>
              </a:rPr>
            </a:br>
            <a:r>
              <a:rPr lang="en-US" sz="3600" b="1" dirty="0">
                <a:latin typeface="Kevit ofc"/>
              </a:rPr>
              <a:t>*FULL MONTHLY RATES - </a:t>
            </a:r>
            <a:r>
              <a:rPr lang="en-US" sz="3600" b="1" u="sng" dirty="0">
                <a:latin typeface="Kevit ofc"/>
              </a:rPr>
              <a:t>CORVALLIS CAMPUS</a:t>
            </a:r>
            <a:br>
              <a:rPr lang="en-US" b="1" dirty="0"/>
            </a:br>
            <a:endParaRPr lang="en-US" sz="1200" dirty="0"/>
          </a:p>
        </p:txBody>
      </p:sp>
      <p:sp>
        <p:nvSpPr>
          <p:cNvPr id="10" name="TextBox 9">
            <a:extLst>
              <a:ext uri="{FF2B5EF4-FFF2-40B4-BE49-F238E27FC236}">
                <a16:creationId xmlns:a16="http://schemas.microsoft.com/office/drawing/2014/main" id="{E0FB0625-D1CF-98B5-BCF5-4F4861D241D0}"/>
              </a:ext>
            </a:extLst>
          </p:cNvPr>
          <p:cNvSpPr txBox="1"/>
          <p:nvPr/>
        </p:nvSpPr>
        <p:spPr>
          <a:xfrm>
            <a:off x="434110" y="1739898"/>
            <a:ext cx="5738090" cy="4585871"/>
          </a:xfrm>
          <a:prstGeom prst="rect">
            <a:avLst/>
          </a:prstGeom>
          <a:noFill/>
        </p:spPr>
        <p:txBody>
          <a:bodyPr wrap="square">
            <a:spAutoFit/>
          </a:bodyPr>
          <a:lstStyle/>
          <a:p>
            <a:pPr>
              <a:spcBef>
                <a:spcPts val="100"/>
              </a:spcBef>
            </a:pPr>
            <a:r>
              <a:rPr lang="en-US" sz="2000" b="1" dirty="0">
                <a:solidFill>
                  <a:schemeClr val="tx2"/>
                </a:solidFill>
                <a:latin typeface="Kevit ofc"/>
              </a:rPr>
              <a:t>Tuition and fees paid to the school </a:t>
            </a:r>
          </a:p>
          <a:p>
            <a:pPr marL="742950" lvl="1" indent="-285750">
              <a:spcBef>
                <a:spcPts val="100"/>
              </a:spcBef>
              <a:buFont typeface="Wingdings" panose="05000000000000000000" pitchFamily="2" charset="2"/>
              <a:buChar char="§"/>
            </a:pPr>
            <a:r>
              <a:rPr lang="en-US" dirty="0">
                <a:solidFill>
                  <a:schemeClr val="tx2"/>
                </a:solidFill>
                <a:latin typeface="Kevit ofc"/>
              </a:rPr>
              <a:t>Typically arrive around weeks 4 or 5 of the term</a:t>
            </a:r>
          </a:p>
          <a:p>
            <a:pPr>
              <a:spcBef>
                <a:spcPts val="100"/>
              </a:spcBef>
            </a:pPr>
            <a:endParaRPr lang="en-US" sz="2000" dirty="0">
              <a:solidFill>
                <a:schemeClr val="tx2"/>
              </a:solidFill>
              <a:latin typeface="Kevit ofc"/>
            </a:endParaRPr>
          </a:p>
          <a:p>
            <a:pPr>
              <a:spcBef>
                <a:spcPts val="100"/>
              </a:spcBef>
            </a:pPr>
            <a:r>
              <a:rPr lang="en-US" sz="2000" b="1" dirty="0">
                <a:solidFill>
                  <a:schemeClr val="tx2"/>
                </a:solidFill>
                <a:latin typeface="Kevit ofc"/>
              </a:rPr>
              <a:t>Monthly Housing Allowance (MHA) paid to the student when enrolled </a:t>
            </a:r>
            <a:r>
              <a:rPr lang="en-US" sz="2000" b="1" u="sng" dirty="0">
                <a:solidFill>
                  <a:schemeClr val="tx2"/>
                </a:solidFill>
                <a:latin typeface="Kevit ofc"/>
              </a:rPr>
              <a:t>above</a:t>
            </a:r>
            <a:r>
              <a:rPr lang="en-US" sz="2000" b="1" dirty="0">
                <a:solidFill>
                  <a:schemeClr val="tx2"/>
                </a:solidFill>
                <a:latin typeface="Kevit ofc"/>
              </a:rPr>
              <a:t> ½ time</a:t>
            </a:r>
          </a:p>
          <a:p>
            <a:pPr marL="742950" lvl="1" indent="-285750">
              <a:spcBef>
                <a:spcPts val="100"/>
              </a:spcBef>
              <a:buFont typeface="Wingdings" panose="05000000000000000000" pitchFamily="2" charset="2"/>
              <a:buChar char="§"/>
            </a:pPr>
            <a:r>
              <a:rPr lang="en-US" dirty="0">
                <a:solidFill>
                  <a:schemeClr val="tx2"/>
                </a:solidFill>
                <a:latin typeface="Kevit ofc"/>
              </a:rPr>
              <a:t>7-11 UG credits = Prorated MHA</a:t>
            </a:r>
          </a:p>
          <a:p>
            <a:pPr marL="742950" lvl="1" indent="-285750">
              <a:spcBef>
                <a:spcPts val="100"/>
              </a:spcBef>
              <a:buFont typeface="Wingdings" panose="05000000000000000000" pitchFamily="2" charset="2"/>
              <a:buChar char="§"/>
            </a:pPr>
            <a:r>
              <a:rPr lang="en-US" dirty="0">
                <a:solidFill>
                  <a:schemeClr val="tx2"/>
                </a:solidFill>
                <a:latin typeface="Kevit ofc"/>
              </a:rPr>
              <a:t>12+ UG credits = Full MHA</a:t>
            </a:r>
          </a:p>
          <a:p>
            <a:pPr marL="228600" lvl="1">
              <a:spcBef>
                <a:spcPts val="100"/>
              </a:spcBef>
            </a:pPr>
            <a:endParaRPr lang="en-US" dirty="0">
              <a:solidFill>
                <a:schemeClr val="tx2"/>
              </a:solidFill>
              <a:latin typeface="Kevit ofc"/>
            </a:endParaRPr>
          </a:p>
          <a:p>
            <a:pPr>
              <a:spcBef>
                <a:spcPts val="100"/>
              </a:spcBef>
            </a:pPr>
            <a:r>
              <a:rPr lang="en-US" b="1" dirty="0">
                <a:solidFill>
                  <a:schemeClr val="tx2"/>
                </a:solidFill>
                <a:latin typeface="Kevit ofc"/>
              </a:rPr>
              <a:t>*</a:t>
            </a:r>
            <a:r>
              <a:rPr lang="en-US" sz="2000" b="1" dirty="0">
                <a:solidFill>
                  <a:schemeClr val="tx2"/>
                </a:solidFill>
                <a:latin typeface="Kevit ofc"/>
              </a:rPr>
              <a:t>Only 1 credit needs to be on-campus to receive the housing allowance based on the campus rate</a:t>
            </a:r>
          </a:p>
          <a:p>
            <a:pPr>
              <a:spcBef>
                <a:spcPts val="100"/>
              </a:spcBef>
            </a:pPr>
            <a:endParaRPr lang="en-US" b="1" dirty="0">
              <a:solidFill>
                <a:schemeClr val="tx2"/>
              </a:solidFill>
              <a:latin typeface="Kevit ofc"/>
            </a:endParaRPr>
          </a:p>
          <a:p>
            <a:pPr>
              <a:spcBef>
                <a:spcPts val="100"/>
              </a:spcBef>
            </a:pPr>
            <a:r>
              <a:rPr lang="en-US" sz="2000" b="1" dirty="0">
                <a:solidFill>
                  <a:schemeClr val="tx2"/>
                </a:solidFill>
                <a:latin typeface="Kevit ofc"/>
              </a:rPr>
              <a:t>Book stipend from the VA paid to you </a:t>
            </a:r>
          </a:p>
          <a:p>
            <a:pPr marL="742950" lvl="1" indent="-285750">
              <a:spcBef>
                <a:spcPts val="100"/>
              </a:spcBef>
              <a:buFont typeface="Wingdings" panose="05000000000000000000" pitchFamily="2" charset="2"/>
              <a:buChar char="§"/>
            </a:pPr>
            <a:r>
              <a:rPr lang="en-US" dirty="0">
                <a:solidFill>
                  <a:schemeClr val="tx2"/>
                </a:solidFill>
                <a:latin typeface="Kevit ofc"/>
              </a:rPr>
              <a:t>1000 maximum per year</a:t>
            </a:r>
          </a:p>
          <a:p>
            <a:pPr marL="742950" lvl="1" indent="-285750">
              <a:spcBef>
                <a:spcPts val="100"/>
              </a:spcBef>
              <a:buFont typeface="Wingdings" panose="05000000000000000000" pitchFamily="2" charset="2"/>
              <a:buChar char="§"/>
            </a:pPr>
            <a:r>
              <a:rPr lang="en-US" dirty="0">
                <a:solidFill>
                  <a:schemeClr val="tx2"/>
                </a:solidFill>
                <a:latin typeface="Kevit ofc"/>
              </a:rPr>
              <a:t>$41.67 per credit</a:t>
            </a:r>
          </a:p>
          <a:p>
            <a:pPr marL="742950" lvl="1" indent="-285750">
              <a:spcBef>
                <a:spcPts val="100"/>
              </a:spcBef>
              <a:buFont typeface="Wingdings" panose="05000000000000000000" pitchFamily="2" charset="2"/>
              <a:buChar char="§"/>
            </a:pPr>
            <a:r>
              <a:rPr lang="en-US" dirty="0">
                <a:solidFill>
                  <a:schemeClr val="tx2"/>
                </a:solidFill>
                <a:latin typeface="Kevit ofc"/>
              </a:rPr>
              <a:t>May exhaust in your second term</a:t>
            </a:r>
          </a:p>
        </p:txBody>
      </p:sp>
      <p:pic>
        <p:nvPicPr>
          <p:cNvPr id="14" name="Graphic 13">
            <a:extLst>
              <a:ext uri="{FF2B5EF4-FFF2-40B4-BE49-F238E27FC236}">
                <a16:creationId xmlns:a16="http://schemas.microsoft.com/office/drawing/2014/main" id="{FE8156F8-54F0-4A5F-41B9-80F57C8A3EA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29020" y="5910847"/>
            <a:ext cx="365125" cy="365125"/>
          </a:xfrm>
          <a:prstGeom prst="rect">
            <a:avLst/>
          </a:prstGeom>
        </p:spPr>
      </p:pic>
      <p:sp>
        <p:nvSpPr>
          <p:cNvPr id="6" name="Content Placeholder 5">
            <a:extLst>
              <a:ext uri="{FF2B5EF4-FFF2-40B4-BE49-F238E27FC236}">
                <a16:creationId xmlns:a16="http://schemas.microsoft.com/office/drawing/2014/main" id="{74666F3D-8698-2D32-E6B7-BEA2B2FB038A}"/>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ph sz="half" idx="2"/>
          </p:nvPr>
        </p:nvSpPr>
        <p:spPr>
          <a:xfrm>
            <a:off x="6172200" y="1825625"/>
            <a:ext cx="5181600" cy="4351338"/>
          </a:xfr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457200" lvl="1">
              <a:spcBef>
                <a:spcPts val="100"/>
              </a:spcBef>
            </a:pPr>
            <a:endParaRPr lang="en-US" sz="1800" dirty="0"/>
          </a:p>
          <a:p>
            <a:pPr marL="457200" lvl="1" algn="r">
              <a:spcBef>
                <a:spcPts val="100"/>
              </a:spcBef>
            </a:pPr>
            <a:endParaRPr lang="en-US" sz="1800" dirty="0"/>
          </a:p>
        </p:txBody>
      </p:sp>
      <p:pic>
        <p:nvPicPr>
          <p:cNvPr id="12" name="Picture 11" descr="Screenshot of the estimated benefits using the GI Bill Comparison tool">
            <a:extLst>
              <a:ext uri="{FF2B5EF4-FFF2-40B4-BE49-F238E27FC236}">
                <a16:creationId xmlns:a16="http://schemas.microsoft.com/office/drawing/2014/main" id="{ADC3922F-F3BA-8B5B-2194-AC0D3A684972}"/>
              </a:ext>
            </a:extLst>
          </p:cNvPr>
          <p:cNvPicPr>
            <a:picLocks noChangeAspect="1"/>
          </p:cNvPicPr>
          <p:nvPr/>
        </p:nvPicPr>
        <p:blipFill>
          <a:blip r:embed="rId5"/>
          <a:stretch>
            <a:fillRect/>
          </a:stretch>
        </p:blipFill>
        <p:spPr>
          <a:xfrm>
            <a:off x="6377697" y="1929701"/>
            <a:ext cx="5380193" cy="3235149"/>
          </a:xfrm>
          <a:prstGeom prst="rect">
            <a:avLst/>
          </a:prstGeom>
        </p:spPr>
      </p:pic>
      <p:sp>
        <p:nvSpPr>
          <p:cNvPr id="17" name="TextBox 16">
            <a:extLst>
              <a:ext uri="{FF2B5EF4-FFF2-40B4-BE49-F238E27FC236}">
                <a16:creationId xmlns:a16="http://schemas.microsoft.com/office/drawing/2014/main" id="{56CE28FF-A4C5-0E71-50BB-C346FF3C8237}"/>
              </a:ext>
            </a:extLst>
          </p:cNvPr>
          <p:cNvSpPr txBox="1"/>
          <p:nvPr/>
        </p:nvSpPr>
        <p:spPr>
          <a:xfrm>
            <a:off x="5848927" y="5113298"/>
            <a:ext cx="5828145" cy="276999"/>
          </a:xfrm>
          <a:prstGeom prst="rect">
            <a:avLst/>
          </a:prstGeom>
          <a:noFill/>
        </p:spPr>
        <p:txBody>
          <a:bodyPr wrap="square">
            <a:spAutoFit/>
          </a:bodyPr>
          <a:lstStyle/>
          <a:p>
            <a:pPr lvl="1"/>
            <a:r>
              <a:rPr lang="en-US" sz="1200" b="1" i="0" dirty="0">
                <a:solidFill>
                  <a:srgbClr val="212121"/>
                </a:solidFill>
                <a:effectLst/>
                <a:latin typeface="Source Sans Pro" panose="020B0503030403020204" pitchFamily="34" charset="0"/>
                <a:hlinkClick r:id="rId6"/>
              </a:rPr>
              <a:t>https://www.va.gov/education/gi-bill-comparison-tool/institution/11916137</a:t>
            </a:r>
            <a:r>
              <a:rPr lang="en-US" sz="1200" b="1" i="0" dirty="0">
                <a:solidFill>
                  <a:srgbClr val="212121"/>
                </a:solidFill>
                <a:effectLst/>
                <a:latin typeface="Source Sans Pro" panose="020B0503030403020204" pitchFamily="34" charset="0"/>
              </a:rPr>
              <a:t> </a:t>
            </a:r>
            <a:endParaRPr lang="en-US" sz="1200" dirty="0"/>
          </a:p>
        </p:txBody>
      </p:sp>
      <p:sp>
        <p:nvSpPr>
          <p:cNvPr id="4" name="Footer Placeholder 3">
            <a:extLst>
              <a:ext uri="{FF2B5EF4-FFF2-40B4-BE49-F238E27FC236}">
                <a16:creationId xmlns:a16="http://schemas.microsoft.com/office/drawing/2014/main" id="{FF83658D-9189-BFB3-1E1E-6C9FC0699A8D}"/>
              </a:ext>
            </a:extLst>
          </p:cNvPr>
          <p:cNvSpPr>
            <a:spLocks noGrp="1"/>
          </p:cNvSpPr>
          <p:nvPr>
            <p:ph type="ftr" sz="quarter" idx="11"/>
          </p:nvPr>
        </p:nvSpPr>
        <p:spPr>
          <a:xfrm>
            <a:off x="4038600" y="6226174"/>
            <a:ext cx="6680200" cy="365125"/>
          </a:xfrm>
        </p:spPr>
        <p:txBody>
          <a:bodyPr anchor="ctr">
            <a:normAutofit/>
          </a:bodyPr>
          <a:lstStyle/>
          <a:p>
            <a:pPr>
              <a:spcAft>
                <a:spcPts val="600"/>
              </a:spcAft>
            </a:pPr>
            <a:r>
              <a:rPr lang="en-US"/>
              <a:t>OREGON STATE UNIVERSITY</a:t>
            </a:r>
          </a:p>
        </p:txBody>
      </p:sp>
      <p:sp>
        <p:nvSpPr>
          <p:cNvPr id="5" name="Slide Number Placeholder 4">
            <a:extLst>
              <a:ext uri="{FF2B5EF4-FFF2-40B4-BE49-F238E27FC236}">
                <a16:creationId xmlns:a16="http://schemas.microsoft.com/office/drawing/2014/main" id="{E1723DE3-AF1A-E4CA-8090-829EF3425C61}"/>
              </a:ext>
            </a:extLst>
          </p:cNvPr>
          <p:cNvSpPr>
            <a:spLocks noGrp="1"/>
          </p:cNvSpPr>
          <p:nvPr>
            <p:ph type="sldNum" sz="quarter" idx="12"/>
          </p:nvPr>
        </p:nvSpPr>
        <p:spPr>
          <a:xfrm>
            <a:off x="10718800" y="6226174"/>
            <a:ext cx="635000" cy="365125"/>
          </a:xfrm>
        </p:spPr>
        <p:txBody>
          <a:bodyPr anchor="ctr">
            <a:normAutofit/>
          </a:bodyPr>
          <a:lstStyle/>
          <a:p>
            <a:pPr>
              <a:spcAft>
                <a:spcPts val="600"/>
              </a:spcAft>
            </a:pPr>
            <a:fld id="{AAB6004F-53F9-E74D-AC89-56EA63355CB3}" type="slidenum">
              <a:rPr lang="en-US" smtClean="0"/>
              <a:pPr>
                <a:spcAft>
                  <a:spcPts val="600"/>
                </a:spcAft>
              </a:pPr>
              <a:t>8</a:t>
            </a:fld>
            <a:endParaRPr lang="en-US"/>
          </a:p>
        </p:txBody>
      </p:sp>
    </p:spTree>
    <p:extLst>
      <p:ext uri="{BB962C8B-B14F-4D97-AF65-F5344CB8AC3E}">
        <p14:creationId xmlns:p14="http://schemas.microsoft.com/office/powerpoint/2010/main" val="2939057010"/>
      </p:ext>
    </p:extLst>
  </p:cSld>
  <p:clrMapOvr>
    <a:masterClrMapping/>
  </p:clrMapOvr>
</p:sld>
</file>

<file path=ppt/theme/theme1.xml><?xml version="1.0" encoding="utf-8"?>
<a:theme xmlns:a="http://schemas.openxmlformats.org/drawingml/2006/main" name="Office Theme">
  <a:themeElements>
    <a:clrScheme name="OSU RGB 2017">
      <a:dk1>
        <a:srgbClr val="DC4405"/>
      </a:dk1>
      <a:lt1>
        <a:srgbClr val="FFFFFF"/>
      </a:lt1>
      <a:dk2>
        <a:srgbClr val="000000"/>
      </a:dk2>
      <a:lt2>
        <a:srgbClr val="B7A99A"/>
      </a:lt2>
      <a:accent1>
        <a:srgbClr val="A7ACA2"/>
      </a:accent1>
      <a:accent2>
        <a:srgbClr val="7A6855"/>
      </a:accent2>
      <a:accent3>
        <a:srgbClr val="8E9089"/>
      </a:accent3>
      <a:accent4>
        <a:srgbClr val="4A773C"/>
      </a:accent4>
      <a:accent5>
        <a:srgbClr val="00859B"/>
      </a:accent5>
      <a:accent6>
        <a:srgbClr val="FFB500"/>
      </a:accent6>
      <a:hlink>
        <a:srgbClr val="006A8E"/>
      </a:hlink>
      <a:folHlink>
        <a:srgbClr val="0D5257"/>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74986D4-687F-4A96-AC29-ABD08C01C466}" vid="{BF2A62C4-7066-4EC8-BC5C-623B0450B8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Presentation_template-brand_fonts_simple</Template>
  <TotalTime>6397</TotalTime>
  <Words>3705</Words>
  <Application>Microsoft Office PowerPoint</Application>
  <PresentationFormat>Widescreen</PresentationFormat>
  <Paragraphs>467</Paragraphs>
  <Slides>25</Slides>
  <Notes>22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25</vt:i4>
      </vt:variant>
    </vt:vector>
  </HeadingPairs>
  <TitlesOfParts>
    <vt:vector size="38" baseType="lpstr">
      <vt:lpstr>Arial</vt:lpstr>
      <vt:lpstr>Calibri</vt:lpstr>
      <vt:lpstr>Georgia</vt:lpstr>
      <vt:lpstr>Kevit ofc</vt:lpstr>
      <vt:lpstr>Khmer UI</vt:lpstr>
      <vt:lpstr>Kievit Offc</vt:lpstr>
      <vt:lpstr>KievitPro-Regular</vt:lpstr>
      <vt:lpstr>Rufina-Stencil-Bold</vt:lpstr>
      <vt:lpstr>Source Sans Pro</vt:lpstr>
      <vt:lpstr>Stratum2 Bold</vt:lpstr>
      <vt:lpstr>Times New Roman</vt:lpstr>
      <vt:lpstr>Wingdings</vt:lpstr>
      <vt:lpstr>Office Theme</vt:lpstr>
      <vt:lpstr>New Student Onboarding:  VA &amp; Military Education Benefits </vt:lpstr>
      <vt:lpstr>Welcome!</vt:lpstr>
      <vt:lpstr>AGENDA</vt:lpstr>
      <vt:lpstr>How to Start Using Your VA Education Benefits at OSU</vt:lpstr>
      <vt:lpstr>OSU Veteran Benefits Forms</vt:lpstr>
      <vt:lpstr>Dependent Tuition Waiver (DTW) Eligibility Criteria</vt:lpstr>
      <vt:lpstr>Parent School Letter</vt:lpstr>
      <vt:lpstr>Calculate YOUR VA Benefits</vt:lpstr>
      <vt:lpstr>POST 9/11 GI BILL® (CH33) PAYMENTS  *FULL MONTHLY RATES - CORVALLIS CAMPUS </vt:lpstr>
      <vt:lpstr>POST 9/11 GI BILL® (CH33) PAYMENTS  *FULL MONTHLY RATES – ALL CLASSES ONLINE </vt:lpstr>
      <vt:lpstr> DEPENDENTS EDUCATIONAL ASSISTANCE PROGRAM (CH 35) </vt:lpstr>
      <vt:lpstr>ADDITIONAL BENEFIT RATES</vt:lpstr>
      <vt:lpstr>ENROLLMENT &amp; MONTHLY BENEFITS</vt:lpstr>
      <vt:lpstr>ENROLLMENT &amp; ENTITLEMENT CHARGES</vt:lpstr>
      <vt:lpstr>EXAMPLE: VA CERTIFICATION OF ENROLLMENT</vt:lpstr>
      <vt:lpstr>WHEN WILL I RECEIVE MY MONTHLY BENEFITS?</vt:lpstr>
      <vt:lpstr>Tuition Payment Timelines</vt:lpstr>
      <vt:lpstr>FINANCIAL AID</vt:lpstr>
      <vt:lpstr>POST 9/11 GI BILL® (CH 33): TUITION PAYMENTS</vt:lpstr>
      <vt:lpstr>DEGREE REQUIREMENTS &amp; CERTIFICATION</vt:lpstr>
      <vt:lpstr>DEGREE REQUIREMENTS &amp; CERTIFICATION (cont.)</vt:lpstr>
      <vt:lpstr>  MAIN CAUSES OF OVERPAYMENTS</vt:lpstr>
      <vt:lpstr>AVOIDING OVERPAYMENTS: KEY FACTORS</vt:lpstr>
      <vt:lpstr>BEST PRACTICES</vt:lpstr>
      <vt:lpstr>WE ARE HERE FOR YOU</vt:lpstr>
    </vt:vector>
  </TitlesOfParts>
  <Company>Oregon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  receiving military benefits at OSU</dc:title>
  <dc:creator>Dean, Allyson</dc:creator>
  <cp:lastModifiedBy>Highland, Katrina</cp:lastModifiedBy>
  <cp:revision>4449</cp:revision>
  <dcterms:created xsi:type="dcterms:W3CDTF">2019-04-22T21:17:54Z</dcterms:created>
  <dcterms:modified xsi:type="dcterms:W3CDTF">2025-08-05T22:29:34Z</dcterms:modified>
</cp:coreProperties>
</file>