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57" r:id="rId4"/>
    <p:sldId id="259" r:id="rId5"/>
    <p:sldId id="271" r:id="rId6"/>
    <p:sldId id="260" r:id="rId7"/>
    <p:sldId id="269" r:id="rId8"/>
    <p:sldId id="276" r:id="rId9"/>
    <p:sldId id="263" r:id="rId10"/>
    <p:sldId id="265" r:id="rId11"/>
    <p:sldId id="266" r:id="rId12"/>
    <p:sldId id="267" r:id="rId13"/>
    <p:sldId id="275"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6396E8D-8D46-4D99-8F69-8F079801FBB6}">
          <p14:sldIdLst>
            <p14:sldId id="256"/>
            <p14:sldId id="270"/>
            <p14:sldId id="257"/>
            <p14:sldId id="259"/>
            <p14:sldId id="271"/>
            <p14:sldId id="260"/>
            <p14:sldId id="269"/>
            <p14:sldId id="276"/>
            <p14:sldId id="263"/>
            <p14:sldId id="265"/>
            <p14:sldId id="266"/>
            <p14:sldId id="267"/>
            <p14:sldId id="27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C3300"/>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446" autoAdjust="0"/>
    <p:restoredTop sz="94660"/>
  </p:normalViewPr>
  <p:slideViewPr>
    <p:cSldViewPr snapToGrid="0">
      <p:cViewPr varScale="1">
        <p:scale>
          <a:sx n="106" d="100"/>
          <a:sy n="106" d="100"/>
        </p:scale>
        <p:origin x="132"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hyperlink" Target="https://registrar.oregonstate.edu/osu-academic-calendar" TargetMode="Externa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5.sv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4.png"/><Relationship Id="rId5" Type="http://schemas.openxmlformats.org/officeDocument/2006/relationships/hyperlink" Target="https://registrar.oregonstate.edu/osu-academic-calendar" TargetMode="External"/><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C13AFD-6C5B-4C30-A47F-32843DDE4E6A}"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E23C582-72BF-4C5D-BBB2-820B326BBE2C}">
      <dgm:prSet/>
      <dgm:spPr/>
      <dgm:t>
        <a:bodyPr/>
        <a:lstStyle/>
        <a:p>
          <a:pPr>
            <a:lnSpc>
              <a:spcPct val="100000"/>
            </a:lnSpc>
          </a:pPr>
          <a:r>
            <a:rPr lang="en-US"/>
            <a:t>Summer housing or monthly stipend payments are not always paid in one monthly payment each month. The disbursement may include multiple checks of smaller amounts. </a:t>
          </a:r>
        </a:p>
      </dgm:t>
    </dgm:pt>
    <dgm:pt modelId="{69244359-12CC-4401-A8DE-CA87AD989E83}" type="parTrans" cxnId="{239BCDB0-41B5-4CAE-A69C-979143C33379}">
      <dgm:prSet/>
      <dgm:spPr/>
      <dgm:t>
        <a:bodyPr/>
        <a:lstStyle/>
        <a:p>
          <a:endParaRPr lang="en-US"/>
        </a:p>
      </dgm:t>
    </dgm:pt>
    <dgm:pt modelId="{B29A1217-1D29-42DD-BDE1-8AD939D10205}" type="sibTrans" cxnId="{239BCDB0-41B5-4CAE-A69C-979143C33379}">
      <dgm:prSet/>
      <dgm:spPr/>
      <dgm:t>
        <a:bodyPr/>
        <a:lstStyle/>
        <a:p>
          <a:endParaRPr lang="en-US"/>
        </a:p>
      </dgm:t>
    </dgm:pt>
    <dgm:pt modelId="{339B277F-ED4E-42CD-B7CF-E388391C9C1D}">
      <dgm:prSet/>
      <dgm:spPr/>
      <dgm:t>
        <a:bodyPr/>
        <a:lstStyle/>
        <a:p>
          <a:pPr>
            <a:lnSpc>
              <a:spcPct val="100000"/>
            </a:lnSpc>
          </a:pPr>
          <a:r>
            <a:rPr lang="en-US" dirty="0"/>
            <a:t>The tuition and fees for your enrollment in summer term will be certified according to the corresponding session. This means that you may receive more than one tuition payment from the VA if you are enrolled in more than one session.</a:t>
          </a:r>
        </a:p>
      </dgm:t>
    </dgm:pt>
    <dgm:pt modelId="{065B98CA-4505-4E13-80DD-F0466AECA57D}" type="parTrans" cxnId="{D6B6F9C3-99B8-4CD0-983A-3AA413721384}">
      <dgm:prSet/>
      <dgm:spPr/>
      <dgm:t>
        <a:bodyPr/>
        <a:lstStyle/>
        <a:p>
          <a:endParaRPr lang="en-US"/>
        </a:p>
      </dgm:t>
    </dgm:pt>
    <dgm:pt modelId="{16531A2A-AFA2-409B-A6D9-887D9093B225}" type="sibTrans" cxnId="{D6B6F9C3-99B8-4CD0-983A-3AA413721384}">
      <dgm:prSet/>
      <dgm:spPr/>
      <dgm:t>
        <a:bodyPr/>
        <a:lstStyle/>
        <a:p>
          <a:endParaRPr lang="en-US"/>
        </a:p>
      </dgm:t>
    </dgm:pt>
    <dgm:pt modelId="{F5B6119A-941F-44F0-B932-33775B0EAE99}">
      <dgm:prSet/>
      <dgm:spPr/>
      <dgm:t>
        <a:bodyPr/>
        <a:lstStyle/>
        <a:p>
          <a:pPr>
            <a:lnSpc>
              <a:spcPct val="100000"/>
            </a:lnSpc>
          </a:pPr>
          <a:r>
            <a:rPr lang="en-US" dirty="0"/>
            <a:t>We continue to wait until after the add/drop period is over before certifying tuition and fees. If you are enrolled in sessions 4 or 5, you may have a balance on your account until the add/drop period for those sessions has ended. Any interest or fees that may have been charged to your OSU student account will be removed once the payment from the VA arrives.</a:t>
          </a:r>
        </a:p>
      </dgm:t>
    </dgm:pt>
    <dgm:pt modelId="{11FBB444-300F-4447-9231-B5BC9BD6C2D1}" type="parTrans" cxnId="{A57E0F36-60D6-4037-8E8C-9F8B453BB2B7}">
      <dgm:prSet/>
      <dgm:spPr/>
      <dgm:t>
        <a:bodyPr/>
        <a:lstStyle/>
        <a:p>
          <a:endParaRPr lang="en-US"/>
        </a:p>
      </dgm:t>
    </dgm:pt>
    <dgm:pt modelId="{07A48231-B97A-4316-A669-5C1D2B81A5CB}" type="sibTrans" cxnId="{A57E0F36-60D6-4037-8E8C-9F8B453BB2B7}">
      <dgm:prSet/>
      <dgm:spPr/>
      <dgm:t>
        <a:bodyPr/>
        <a:lstStyle/>
        <a:p>
          <a:endParaRPr lang="en-US"/>
        </a:p>
      </dgm:t>
    </dgm:pt>
    <dgm:pt modelId="{DF959366-7864-493A-876C-24237D7347A0}" type="pres">
      <dgm:prSet presAssocID="{4CC13AFD-6C5B-4C30-A47F-32843DDE4E6A}" presName="root" presStyleCnt="0">
        <dgm:presLayoutVars>
          <dgm:dir/>
          <dgm:resizeHandles val="exact"/>
        </dgm:presLayoutVars>
      </dgm:prSet>
      <dgm:spPr/>
    </dgm:pt>
    <dgm:pt modelId="{FFC6271C-3485-4EA4-8F7F-3ACC29B462CA}" type="pres">
      <dgm:prSet presAssocID="{0E23C582-72BF-4C5D-BBB2-820B326BBE2C}" presName="compNode" presStyleCnt="0"/>
      <dgm:spPr/>
    </dgm:pt>
    <dgm:pt modelId="{0E4F585A-B72D-4F0D-99BA-AB86765B7DBB}" type="pres">
      <dgm:prSet presAssocID="{0E23C582-72BF-4C5D-BBB2-820B326BBE2C}" presName="bgRect" presStyleLbl="bgShp" presStyleIdx="0" presStyleCnt="3"/>
      <dgm:spPr/>
    </dgm:pt>
    <dgm:pt modelId="{3948E6F6-D208-4FE3-B833-6D3324A97CA3}" type="pres">
      <dgm:prSet presAssocID="{0E23C582-72BF-4C5D-BBB2-820B326BBE2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ollar"/>
        </a:ext>
      </dgm:extLst>
    </dgm:pt>
    <dgm:pt modelId="{FFF7F238-70B0-43E3-AC52-1CC523FB656F}" type="pres">
      <dgm:prSet presAssocID="{0E23C582-72BF-4C5D-BBB2-820B326BBE2C}" presName="spaceRect" presStyleCnt="0"/>
      <dgm:spPr/>
    </dgm:pt>
    <dgm:pt modelId="{FC45BD54-43B0-4F71-8423-1BEA70607A0D}" type="pres">
      <dgm:prSet presAssocID="{0E23C582-72BF-4C5D-BBB2-820B326BBE2C}" presName="parTx" presStyleLbl="revTx" presStyleIdx="0" presStyleCnt="3">
        <dgm:presLayoutVars>
          <dgm:chMax val="0"/>
          <dgm:chPref val="0"/>
        </dgm:presLayoutVars>
      </dgm:prSet>
      <dgm:spPr/>
    </dgm:pt>
    <dgm:pt modelId="{2718DD72-1526-432E-B7BA-778D8DED68C0}" type="pres">
      <dgm:prSet presAssocID="{B29A1217-1D29-42DD-BDE1-8AD939D10205}" presName="sibTrans" presStyleCnt="0"/>
      <dgm:spPr/>
    </dgm:pt>
    <dgm:pt modelId="{B993E9E2-D238-4408-8BA5-088F57B31736}" type="pres">
      <dgm:prSet presAssocID="{339B277F-ED4E-42CD-B7CF-E388391C9C1D}" presName="compNode" presStyleCnt="0"/>
      <dgm:spPr/>
    </dgm:pt>
    <dgm:pt modelId="{4674A1EF-2F46-4349-8402-8A64C5E28F99}" type="pres">
      <dgm:prSet presAssocID="{339B277F-ED4E-42CD-B7CF-E388391C9C1D}" presName="bgRect" presStyleLbl="bgShp" presStyleIdx="1" presStyleCnt="3"/>
      <dgm:spPr/>
    </dgm:pt>
    <dgm:pt modelId="{FAA10107-30F7-4DF8-AB5F-FF1B79D00E57}" type="pres">
      <dgm:prSet presAssocID="{339B277F-ED4E-42CD-B7CF-E388391C9C1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ooks"/>
        </a:ext>
      </dgm:extLst>
    </dgm:pt>
    <dgm:pt modelId="{7EAB51A0-4777-4362-B545-CE8E40DD18A6}" type="pres">
      <dgm:prSet presAssocID="{339B277F-ED4E-42CD-B7CF-E388391C9C1D}" presName="spaceRect" presStyleCnt="0"/>
      <dgm:spPr/>
    </dgm:pt>
    <dgm:pt modelId="{0786397A-E31B-4844-BC4F-D83173DDDB8E}" type="pres">
      <dgm:prSet presAssocID="{339B277F-ED4E-42CD-B7CF-E388391C9C1D}" presName="parTx" presStyleLbl="revTx" presStyleIdx="1" presStyleCnt="3">
        <dgm:presLayoutVars>
          <dgm:chMax val="0"/>
          <dgm:chPref val="0"/>
        </dgm:presLayoutVars>
      </dgm:prSet>
      <dgm:spPr/>
    </dgm:pt>
    <dgm:pt modelId="{2CA8CDD2-AAFA-45DA-94A1-C0D9C91C17EC}" type="pres">
      <dgm:prSet presAssocID="{16531A2A-AFA2-409B-A6D9-887D9093B225}" presName="sibTrans" presStyleCnt="0"/>
      <dgm:spPr/>
    </dgm:pt>
    <dgm:pt modelId="{367277B7-7692-4D84-80E7-14A2FFFFECCA}" type="pres">
      <dgm:prSet presAssocID="{F5B6119A-941F-44F0-B932-33775B0EAE99}" presName="compNode" presStyleCnt="0"/>
      <dgm:spPr/>
    </dgm:pt>
    <dgm:pt modelId="{F5DE7F0E-C7FE-4A08-B25F-60DB59D7EE81}" type="pres">
      <dgm:prSet presAssocID="{F5B6119A-941F-44F0-B932-33775B0EAE99}" presName="bgRect" presStyleLbl="bgShp" presStyleIdx="2" presStyleCnt="3"/>
      <dgm:spPr/>
    </dgm:pt>
    <dgm:pt modelId="{9B737BBF-B9E0-4DF9-B0A6-C45F18423948}" type="pres">
      <dgm:prSet presAssocID="{F5B6119A-941F-44F0-B932-33775B0EAE9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oney"/>
        </a:ext>
      </dgm:extLst>
    </dgm:pt>
    <dgm:pt modelId="{F20CA8F9-4436-43F1-A0C8-97DDF3732DFA}" type="pres">
      <dgm:prSet presAssocID="{F5B6119A-941F-44F0-B932-33775B0EAE99}" presName="spaceRect" presStyleCnt="0"/>
      <dgm:spPr/>
    </dgm:pt>
    <dgm:pt modelId="{7FB256FA-93B7-4F13-80D8-06B699637FD9}" type="pres">
      <dgm:prSet presAssocID="{F5B6119A-941F-44F0-B932-33775B0EAE99}" presName="parTx" presStyleLbl="revTx" presStyleIdx="2" presStyleCnt="3">
        <dgm:presLayoutVars>
          <dgm:chMax val="0"/>
          <dgm:chPref val="0"/>
        </dgm:presLayoutVars>
      </dgm:prSet>
      <dgm:spPr/>
    </dgm:pt>
  </dgm:ptLst>
  <dgm:cxnLst>
    <dgm:cxn modelId="{3055580B-6909-4DEE-B32E-1E2673304318}" type="presOf" srcId="{F5B6119A-941F-44F0-B932-33775B0EAE99}" destId="{7FB256FA-93B7-4F13-80D8-06B699637FD9}" srcOrd="0" destOrd="0" presId="urn:microsoft.com/office/officeart/2018/2/layout/IconVerticalSolidList"/>
    <dgm:cxn modelId="{A57E0F36-60D6-4037-8E8C-9F8B453BB2B7}" srcId="{4CC13AFD-6C5B-4C30-A47F-32843DDE4E6A}" destId="{F5B6119A-941F-44F0-B932-33775B0EAE99}" srcOrd="2" destOrd="0" parTransId="{11FBB444-300F-4447-9231-B5BC9BD6C2D1}" sibTransId="{07A48231-B97A-4316-A669-5C1D2B81A5CB}"/>
    <dgm:cxn modelId="{B8F2073D-E549-439B-8146-8FDF0B0C4B1B}" type="presOf" srcId="{0E23C582-72BF-4C5D-BBB2-820B326BBE2C}" destId="{FC45BD54-43B0-4F71-8423-1BEA70607A0D}" srcOrd="0" destOrd="0" presId="urn:microsoft.com/office/officeart/2018/2/layout/IconVerticalSolidList"/>
    <dgm:cxn modelId="{E3B5ED69-94F5-431E-9D64-6EAC4A1C0E95}" type="presOf" srcId="{4CC13AFD-6C5B-4C30-A47F-32843DDE4E6A}" destId="{DF959366-7864-493A-876C-24237D7347A0}" srcOrd="0" destOrd="0" presId="urn:microsoft.com/office/officeart/2018/2/layout/IconVerticalSolidList"/>
    <dgm:cxn modelId="{F0EF059C-23B2-4355-B487-02C5E01D1DA8}" type="presOf" srcId="{339B277F-ED4E-42CD-B7CF-E388391C9C1D}" destId="{0786397A-E31B-4844-BC4F-D83173DDDB8E}" srcOrd="0" destOrd="0" presId="urn:microsoft.com/office/officeart/2018/2/layout/IconVerticalSolidList"/>
    <dgm:cxn modelId="{239BCDB0-41B5-4CAE-A69C-979143C33379}" srcId="{4CC13AFD-6C5B-4C30-A47F-32843DDE4E6A}" destId="{0E23C582-72BF-4C5D-BBB2-820B326BBE2C}" srcOrd="0" destOrd="0" parTransId="{69244359-12CC-4401-A8DE-CA87AD989E83}" sibTransId="{B29A1217-1D29-42DD-BDE1-8AD939D10205}"/>
    <dgm:cxn modelId="{D6B6F9C3-99B8-4CD0-983A-3AA413721384}" srcId="{4CC13AFD-6C5B-4C30-A47F-32843DDE4E6A}" destId="{339B277F-ED4E-42CD-B7CF-E388391C9C1D}" srcOrd="1" destOrd="0" parTransId="{065B98CA-4505-4E13-80DD-F0466AECA57D}" sibTransId="{16531A2A-AFA2-409B-A6D9-887D9093B225}"/>
    <dgm:cxn modelId="{0860230D-247F-418A-8F6B-FBA317CBDC4D}" type="presParOf" srcId="{DF959366-7864-493A-876C-24237D7347A0}" destId="{FFC6271C-3485-4EA4-8F7F-3ACC29B462CA}" srcOrd="0" destOrd="0" presId="urn:microsoft.com/office/officeart/2018/2/layout/IconVerticalSolidList"/>
    <dgm:cxn modelId="{5535684D-D27C-45A1-BF22-1735763D5130}" type="presParOf" srcId="{FFC6271C-3485-4EA4-8F7F-3ACC29B462CA}" destId="{0E4F585A-B72D-4F0D-99BA-AB86765B7DBB}" srcOrd="0" destOrd="0" presId="urn:microsoft.com/office/officeart/2018/2/layout/IconVerticalSolidList"/>
    <dgm:cxn modelId="{DFAC31B6-7EE9-41DE-B5E8-ABB1EA736DD0}" type="presParOf" srcId="{FFC6271C-3485-4EA4-8F7F-3ACC29B462CA}" destId="{3948E6F6-D208-4FE3-B833-6D3324A97CA3}" srcOrd="1" destOrd="0" presId="urn:microsoft.com/office/officeart/2018/2/layout/IconVerticalSolidList"/>
    <dgm:cxn modelId="{1BF3C93A-0DFE-4383-ACE2-0D0C6A01DD56}" type="presParOf" srcId="{FFC6271C-3485-4EA4-8F7F-3ACC29B462CA}" destId="{FFF7F238-70B0-43E3-AC52-1CC523FB656F}" srcOrd="2" destOrd="0" presId="urn:microsoft.com/office/officeart/2018/2/layout/IconVerticalSolidList"/>
    <dgm:cxn modelId="{39BC1D13-AAE1-47F6-80F3-5802D1B9B28B}" type="presParOf" srcId="{FFC6271C-3485-4EA4-8F7F-3ACC29B462CA}" destId="{FC45BD54-43B0-4F71-8423-1BEA70607A0D}" srcOrd="3" destOrd="0" presId="urn:microsoft.com/office/officeart/2018/2/layout/IconVerticalSolidList"/>
    <dgm:cxn modelId="{4B7619F7-398B-496D-A7F4-440DAECCF1D6}" type="presParOf" srcId="{DF959366-7864-493A-876C-24237D7347A0}" destId="{2718DD72-1526-432E-B7BA-778D8DED68C0}" srcOrd="1" destOrd="0" presId="urn:microsoft.com/office/officeart/2018/2/layout/IconVerticalSolidList"/>
    <dgm:cxn modelId="{730B453E-24D7-4415-AEA9-6722717FC49D}" type="presParOf" srcId="{DF959366-7864-493A-876C-24237D7347A0}" destId="{B993E9E2-D238-4408-8BA5-088F57B31736}" srcOrd="2" destOrd="0" presId="urn:microsoft.com/office/officeart/2018/2/layout/IconVerticalSolidList"/>
    <dgm:cxn modelId="{BE234F9C-CDE7-4346-9D98-8BBDABEF47BD}" type="presParOf" srcId="{B993E9E2-D238-4408-8BA5-088F57B31736}" destId="{4674A1EF-2F46-4349-8402-8A64C5E28F99}" srcOrd="0" destOrd="0" presId="urn:microsoft.com/office/officeart/2018/2/layout/IconVerticalSolidList"/>
    <dgm:cxn modelId="{90255181-8AB0-44E3-BBA6-78C2F355DF82}" type="presParOf" srcId="{B993E9E2-D238-4408-8BA5-088F57B31736}" destId="{FAA10107-30F7-4DF8-AB5F-FF1B79D00E57}" srcOrd="1" destOrd="0" presId="urn:microsoft.com/office/officeart/2018/2/layout/IconVerticalSolidList"/>
    <dgm:cxn modelId="{65E05743-CF37-437F-93CC-AA8D04CFB699}" type="presParOf" srcId="{B993E9E2-D238-4408-8BA5-088F57B31736}" destId="{7EAB51A0-4777-4362-B545-CE8E40DD18A6}" srcOrd="2" destOrd="0" presId="urn:microsoft.com/office/officeart/2018/2/layout/IconVerticalSolidList"/>
    <dgm:cxn modelId="{CD288B82-08A4-490A-93A2-31DC8228EC88}" type="presParOf" srcId="{B993E9E2-D238-4408-8BA5-088F57B31736}" destId="{0786397A-E31B-4844-BC4F-D83173DDDB8E}" srcOrd="3" destOrd="0" presId="urn:microsoft.com/office/officeart/2018/2/layout/IconVerticalSolidList"/>
    <dgm:cxn modelId="{F5472AB6-164F-4041-B1FA-3065A4531C7B}" type="presParOf" srcId="{DF959366-7864-493A-876C-24237D7347A0}" destId="{2CA8CDD2-AAFA-45DA-94A1-C0D9C91C17EC}" srcOrd="3" destOrd="0" presId="urn:microsoft.com/office/officeart/2018/2/layout/IconVerticalSolidList"/>
    <dgm:cxn modelId="{31C30D12-1810-4A29-85A0-99A14BE85CCC}" type="presParOf" srcId="{DF959366-7864-493A-876C-24237D7347A0}" destId="{367277B7-7692-4D84-80E7-14A2FFFFECCA}" srcOrd="4" destOrd="0" presId="urn:microsoft.com/office/officeart/2018/2/layout/IconVerticalSolidList"/>
    <dgm:cxn modelId="{3786A52F-15A0-4B23-9DA1-C35E9B3B653E}" type="presParOf" srcId="{367277B7-7692-4D84-80E7-14A2FFFFECCA}" destId="{F5DE7F0E-C7FE-4A08-B25F-60DB59D7EE81}" srcOrd="0" destOrd="0" presId="urn:microsoft.com/office/officeart/2018/2/layout/IconVerticalSolidList"/>
    <dgm:cxn modelId="{7F9DE4A4-1527-40B2-A93F-A56D5E62794B}" type="presParOf" srcId="{367277B7-7692-4D84-80E7-14A2FFFFECCA}" destId="{9B737BBF-B9E0-4DF9-B0A6-C45F18423948}" srcOrd="1" destOrd="0" presId="urn:microsoft.com/office/officeart/2018/2/layout/IconVerticalSolidList"/>
    <dgm:cxn modelId="{CA298076-18B4-4F1B-8969-843AE49778AC}" type="presParOf" srcId="{367277B7-7692-4D84-80E7-14A2FFFFECCA}" destId="{F20CA8F9-4436-43F1-A0C8-97DDF3732DFA}" srcOrd="2" destOrd="0" presId="urn:microsoft.com/office/officeart/2018/2/layout/IconVerticalSolidList"/>
    <dgm:cxn modelId="{9B60B707-6FC8-4C2A-A6EE-D6324ABCCCB0}" type="presParOf" srcId="{367277B7-7692-4D84-80E7-14A2FFFFECCA}" destId="{7FB256FA-93B7-4F13-80D8-06B699637FD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2062FF-0281-40C1-9625-EAAFB895F36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7CBF867-1330-49A4-9442-ADB56E5E5548}">
      <dgm:prSet/>
      <dgm:spPr/>
      <dgm:t>
        <a:bodyPr/>
        <a:lstStyle/>
        <a:p>
          <a:pPr>
            <a:lnSpc>
              <a:spcPct val="100000"/>
            </a:lnSpc>
          </a:pPr>
          <a:r>
            <a:rPr lang="en-US" dirty="0"/>
            <a:t>Deadlines for summer mini-terms are often </a:t>
          </a:r>
          <a:r>
            <a:rPr lang="en-US" b="1" i="1" dirty="0"/>
            <a:t>much</a:t>
          </a:r>
          <a:r>
            <a:rPr lang="en-US" dirty="0"/>
            <a:t> shorter than the deadlines for the rest of the year. </a:t>
          </a:r>
        </a:p>
      </dgm:t>
    </dgm:pt>
    <dgm:pt modelId="{83DDDF60-5EF9-48B0-B95A-E40BFD9AD90E}" type="parTrans" cxnId="{FDA5719F-9A2E-4BC1-832F-678BE3A6D566}">
      <dgm:prSet/>
      <dgm:spPr/>
      <dgm:t>
        <a:bodyPr/>
        <a:lstStyle/>
        <a:p>
          <a:endParaRPr lang="en-US"/>
        </a:p>
      </dgm:t>
    </dgm:pt>
    <dgm:pt modelId="{DE2191C7-0272-4A08-9AEC-34CE4D88C126}" type="sibTrans" cxnId="{FDA5719F-9A2E-4BC1-832F-678BE3A6D566}">
      <dgm:prSet/>
      <dgm:spPr/>
      <dgm:t>
        <a:bodyPr/>
        <a:lstStyle/>
        <a:p>
          <a:endParaRPr lang="en-US"/>
        </a:p>
      </dgm:t>
    </dgm:pt>
    <dgm:pt modelId="{1907BC72-50B8-418D-814F-752DE05FE1BD}">
      <dgm:prSet/>
      <dgm:spPr/>
      <dgm:t>
        <a:bodyPr/>
        <a:lstStyle/>
        <a:p>
          <a:pPr>
            <a:lnSpc>
              <a:spcPct val="100000"/>
            </a:lnSpc>
          </a:pPr>
          <a:r>
            <a:rPr lang="en-US"/>
            <a:t>Session dates, deadlines, and tuition refund schedule information are displayed in the </a:t>
          </a:r>
          <a:r>
            <a:rPr lang="en-US" u="sng">
              <a:hlinkClick xmlns:r="http://schemas.openxmlformats.org/officeDocument/2006/relationships" r:id="rId1"/>
            </a:rPr>
            <a:t>academic calendar</a:t>
          </a:r>
          <a:r>
            <a:rPr lang="en-US"/>
            <a:t>. </a:t>
          </a:r>
        </a:p>
      </dgm:t>
    </dgm:pt>
    <dgm:pt modelId="{CE1B9B49-CF4D-447B-B8EC-8046CDB2B9F4}" type="parTrans" cxnId="{B95CD7AC-1602-46DF-B428-D68883912BF2}">
      <dgm:prSet/>
      <dgm:spPr/>
      <dgm:t>
        <a:bodyPr/>
        <a:lstStyle/>
        <a:p>
          <a:endParaRPr lang="en-US"/>
        </a:p>
      </dgm:t>
    </dgm:pt>
    <dgm:pt modelId="{1B839E73-3444-4008-9FF9-25CABB86B01F}" type="sibTrans" cxnId="{B95CD7AC-1602-46DF-B428-D68883912BF2}">
      <dgm:prSet/>
      <dgm:spPr/>
      <dgm:t>
        <a:bodyPr/>
        <a:lstStyle/>
        <a:p>
          <a:endParaRPr lang="en-US"/>
        </a:p>
      </dgm:t>
    </dgm:pt>
    <dgm:pt modelId="{A86B1D67-DC36-4C1A-B315-1F0EC41B9E37}">
      <dgm:prSet/>
      <dgm:spPr/>
      <dgm:t>
        <a:bodyPr/>
        <a:lstStyle/>
        <a:p>
          <a:pPr>
            <a:lnSpc>
              <a:spcPct val="100000"/>
            </a:lnSpc>
          </a:pPr>
          <a:r>
            <a:rPr lang="en-US" dirty="0"/>
            <a:t>Please keep in mind that shorter length sessions are accelerated classes. Please reach out to your academic advisor with questions about your summer term schedule.  					</a:t>
          </a:r>
        </a:p>
      </dgm:t>
    </dgm:pt>
    <dgm:pt modelId="{4B36F3BD-6FAD-4117-9E35-43A35BDD7A52}" type="parTrans" cxnId="{583A85F8-6FF5-4DB1-9A13-1E7A2C5E33F0}">
      <dgm:prSet/>
      <dgm:spPr/>
      <dgm:t>
        <a:bodyPr/>
        <a:lstStyle/>
        <a:p>
          <a:endParaRPr lang="en-US"/>
        </a:p>
      </dgm:t>
    </dgm:pt>
    <dgm:pt modelId="{80505D3F-0FF5-4878-AB25-337C608F77A7}" type="sibTrans" cxnId="{583A85F8-6FF5-4DB1-9A13-1E7A2C5E33F0}">
      <dgm:prSet/>
      <dgm:spPr/>
      <dgm:t>
        <a:bodyPr/>
        <a:lstStyle/>
        <a:p>
          <a:endParaRPr lang="en-US"/>
        </a:p>
      </dgm:t>
    </dgm:pt>
    <dgm:pt modelId="{4C7B80A2-EDE4-449D-8D6A-FE7EF989D538}" type="pres">
      <dgm:prSet presAssocID="{382062FF-0281-40C1-9625-EAAFB895F360}" presName="root" presStyleCnt="0">
        <dgm:presLayoutVars>
          <dgm:dir/>
          <dgm:resizeHandles val="exact"/>
        </dgm:presLayoutVars>
      </dgm:prSet>
      <dgm:spPr/>
    </dgm:pt>
    <dgm:pt modelId="{C6A9348F-B267-4D05-8E29-1BCAAA34F2EC}" type="pres">
      <dgm:prSet presAssocID="{E7CBF867-1330-49A4-9442-ADB56E5E5548}" presName="compNode" presStyleCnt="0"/>
      <dgm:spPr/>
    </dgm:pt>
    <dgm:pt modelId="{B23054DC-2021-42D6-A2BE-797F62874F2E}" type="pres">
      <dgm:prSet presAssocID="{E7CBF867-1330-49A4-9442-ADB56E5E5548}" presName="bgRect" presStyleLbl="bgShp" presStyleIdx="0" presStyleCnt="3"/>
      <dgm:spPr/>
    </dgm:pt>
    <dgm:pt modelId="{97B88D76-AB03-4519-8EFE-9EACF7EFA885}" type="pres">
      <dgm:prSet presAssocID="{E7CBF867-1330-49A4-9442-ADB56E5E5548}" presName="iconRect" presStyleLbl="node1" presStyleIdx="0" presStyleCnt="3"/>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Sun"/>
        </a:ext>
      </dgm:extLst>
    </dgm:pt>
    <dgm:pt modelId="{70C1A290-372D-42FB-A82A-1F7B616B53F0}" type="pres">
      <dgm:prSet presAssocID="{E7CBF867-1330-49A4-9442-ADB56E5E5548}" presName="spaceRect" presStyleCnt="0"/>
      <dgm:spPr/>
    </dgm:pt>
    <dgm:pt modelId="{EE9BB3C7-BC5C-42F3-B968-9F81124B29E5}" type="pres">
      <dgm:prSet presAssocID="{E7CBF867-1330-49A4-9442-ADB56E5E5548}" presName="parTx" presStyleLbl="revTx" presStyleIdx="0" presStyleCnt="3">
        <dgm:presLayoutVars>
          <dgm:chMax val="0"/>
          <dgm:chPref val="0"/>
        </dgm:presLayoutVars>
      </dgm:prSet>
      <dgm:spPr/>
    </dgm:pt>
    <dgm:pt modelId="{0611D564-88B4-427E-A39F-C845EE26107C}" type="pres">
      <dgm:prSet presAssocID="{DE2191C7-0272-4A08-9AEC-34CE4D88C126}" presName="sibTrans" presStyleCnt="0"/>
      <dgm:spPr/>
    </dgm:pt>
    <dgm:pt modelId="{9DD79EFD-8F37-49DE-9118-E0C97AFBF68B}" type="pres">
      <dgm:prSet presAssocID="{1907BC72-50B8-418D-814F-752DE05FE1BD}" presName="compNode" presStyleCnt="0"/>
      <dgm:spPr/>
    </dgm:pt>
    <dgm:pt modelId="{D721915C-D858-4D9C-BF7E-FBE6F23FB1F9}" type="pres">
      <dgm:prSet presAssocID="{1907BC72-50B8-418D-814F-752DE05FE1BD}" presName="bgRect" presStyleLbl="bgShp" presStyleIdx="1" presStyleCnt="3"/>
      <dgm:spPr/>
    </dgm:pt>
    <dgm:pt modelId="{64280F74-52D4-4525-B851-0D6EED60079B}" type="pres">
      <dgm:prSet presAssocID="{1907BC72-50B8-418D-814F-752DE05FE1BD}"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Monthly calendar"/>
        </a:ext>
      </dgm:extLst>
    </dgm:pt>
    <dgm:pt modelId="{F757813B-5F4F-4CDB-8DDE-E2E68B57AA2E}" type="pres">
      <dgm:prSet presAssocID="{1907BC72-50B8-418D-814F-752DE05FE1BD}" presName="spaceRect" presStyleCnt="0"/>
      <dgm:spPr/>
    </dgm:pt>
    <dgm:pt modelId="{EE3DA6FC-D72C-414E-8237-390CB8E368FE}" type="pres">
      <dgm:prSet presAssocID="{1907BC72-50B8-418D-814F-752DE05FE1BD}" presName="parTx" presStyleLbl="revTx" presStyleIdx="1" presStyleCnt="3">
        <dgm:presLayoutVars>
          <dgm:chMax val="0"/>
          <dgm:chPref val="0"/>
        </dgm:presLayoutVars>
      </dgm:prSet>
      <dgm:spPr/>
    </dgm:pt>
    <dgm:pt modelId="{E70B7D63-BA1B-43F7-8E08-67A2070A6437}" type="pres">
      <dgm:prSet presAssocID="{1B839E73-3444-4008-9FF9-25CABB86B01F}" presName="sibTrans" presStyleCnt="0"/>
      <dgm:spPr/>
    </dgm:pt>
    <dgm:pt modelId="{7E2C2D6F-E1C5-46D2-B812-03F49037CF87}" type="pres">
      <dgm:prSet presAssocID="{A86B1D67-DC36-4C1A-B315-1F0EC41B9E37}" presName="compNode" presStyleCnt="0"/>
      <dgm:spPr/>
    </dgm:pt>
    <dgm:pt modelId="{D0F28726-B0D0-4E94-BC9D-92AACDDA9B6C}" type="pres">
      <dgm:prSet presAssocID="{A86B1D67-DC36-4C1A-B315-1F0EC41B9E37}" presName="bgRect" presStyleLbl="bgShp" presStyleIdx="2" presStyleCnt="3"/>
      <dgm:spPr/>
    </dgm:pt>
    <dgm:pt modelId="{2684BE96-A4B3-44AF-989E-80AAFCD1FB54}" type="pres">
      <dgm:prSet presAssocID="{A86B1D67-DC36-4C1A-B315-1F0EC41B9E37}" presName="iconRect" presStyleLbl="node1" presStyleIdx="2" presStyleCnt="3"/>
      <dgm:spPr>
        <a:blipFill>
          <a:blip xmlns:r="http://schemas.openxmlformats.org/officeDocument/2006/relationships" r:embed="rId6">
            <a:extLst>
              <a:ext uri="{96DAC541-7B7A-43D3-8B79-37D633B846F1}">
                <asvg:svgBlip xmlns:asvg="http://schemas.microsoft.com/office/drawing/2016/SVG/main" r:embed="rId7"/>
              </a:ext>
            </a:extLst>
          </a:blip>
          <a:srcRect/>
          <a:stretch>
            <a:fillRect/>
          </a:stretch>
        </a:blipFill>
      </dgm:spPr>
      <dgm:extLst>
        <a:ext uri="{E40237B7-FDA0-4F09-8148-C483321AD2D9}">
          <dgm14:cNvPr xmlns:dgm14="http://schemas.microsoft.com/office/drawing/2010/diagram" id="0" name="" descr="Stopwatch 66% with solid fill"/>
        </a:ext>
      </dgm:extLst>
    </dgm:pt>
    <dgm:pt modelId="{3A5A2073-C2DE-4E8F-BC44-927D695BC7B7}" type="pres">
      <dgm:prSet presAssocID="{A86B1D67-DC36-4C1A-B315-1F0EC41B9E37}" presName="spaceRect" presStyleCnt="0"/>
      <dgm:spPr/>
    </dgm:pt>
    <dgm:pt modelId="{3162152B-84FB-41D8-8ACF-7EC0A0738CD7}" type="pres">
      <dgm:prSet presAssocID="{A86B1D67-DC36-4C1A-B315-1F0EC41B9E37}" presName="parTx" presStyleLbl="revTx" presStyleIdx="2" presStyleCnt="3">
        <dgm:presLayoutVars>
          <dgm:chMax val="0"/>
          <dgm:chPref val="0"/>
        </dgm:presLayoutVars>
      </dgm:prSet>
      <dgm:spPr/>
    </dgm:pt>
  </dgm:ptLst>
  <dgm:cxnLst>
    <dgm:cxn modelId="{83C4A432-D4C8-4FA7-879A-2CD4A188E3B2}" type="presOf" srcId="{A86B1D67-DC36-4C1A-B315-1F0EC41B9E37}" destId="{3162152B-84FB-41D8-8ACF-7EC0A0738CD7}" srcOrd="0" destOrd="0" presId="urn:microsoft.com/office/officeart/2018/2/layout/IconVerticalSolidList"/>
    <dgm:cxn modelId="{74FA4441-B299-445B-A4EE-5D138B31A6A8}" type="presOf" srcId="{1907BC72-50B8-418D-814F-752DE05FE1BD}" destId="{EE3DA6FC-D72C-414E-8237-390CB8E368FE}" srcOrd="0" destOrd="0" presId="urn:microsoft.com/office/officeart/2018/2/layout/IconVerticalSolidList"/>
    <dgm:cxn modelId="{FDA5719F-9A2E-4BC1-832F-678BE3A6D566}" srcId="{382062FF-0281-40C1-9625-EAAFB895F360}" destId="{E7CBF867-1330-49A4-9442-ADB56E5E5548}" srcOrd="0" destOrd="0" parTransId="{83DDDF60-5EF9-48B0-B95A-E40BFD9AD90E}" sibTransId="{DE2191C7-0272-4A08-9AEC-34CE4D88C126}"/>
    <dgm:cxn modelId="{B95CD7AC-1602-46DF-B428-D68883912BF2}" srcId="{382062FF-0281-40C1-9625-EAAFB895F360}" destId="{1907BC72-50B8-418D-814F-752DE05FE1BD}" srcOrd="1" destOrd="0" parTransId="{CE1B9B49-CF4D-447B-B8EC-8046CDB2B9F4}" sibTransId="{1B839E73-3444-4008-9FF9-25CABB86B01F}"/>
    <dgm:cxn modelId="{B22B7BB9-2842-4830-A2E2-D777C93F0184}" type="presOf" srcId="{E7CBF867-1330-49A4-9442-ADB56E5E5548}" destId="{EE9BB3C7-BC5C-42F3-B968-9F81124B29E5}" srcOrd="0" destOrd="0" presId="urn:microsoft.com/office/officeart/2018/2/layout/IconVerticalSolidList"/>
    <dgm:cxn modelId="{AB19F1CD-D441-4529-9AC7-97DBD1DEC40C}" type="presOf" srcId="{382062FF-0281-40C1-9625-EAAFB895F360}" destId="{4C7B80A2-EDE4-449D-8D6A-FE7EF989D538}" srcOrd="0" destOrd="0" presId="urn:microsoft.com/office/officeart/2018/2/layout/IconVerticalSolidList"/>
    <dgm:cxn modelId="{583A85F8-6FF5-4DB1-9A13-1E7A2C5E33F0}" srcId="{382062FF-0281-40C1-9625-EAAFB895F360}" destId="{A86B1D67-DC36-4C1A-B315-1F0EC41B9E37}" srcOrd="2" destOrd="0" parTransId="{4B36F3BD-6FAD-4117-9E35-43A35BDD7A52}" sibTransId="{80505D3F-0FF5-4878-AB25-337C608F77A7}"/>
    <dgm:cxn modelId="{752E5399-82EA-4BBD-8469-613098EDF370}" type="presParOf" srcId="{4C7B80A2-EDE4-449D-8D6A-FE7EF989D538}" destId="{C6A9348F-B267-4D05-8E29-1BCAAA34F2EC}" srcOrd="0" destOrd="0" presId="urn:microsoft.com/office/officeart/2018/2/layout/IconVerticalSolidList"/>
    <dgm:cxn modelId="{1DF24014-57BF-45E2-A8DC-4CDFB855E488}" type="presParOf" srcId="{C6A9348F-B267-4D05-8E29-1BCAAA34F2EC}" destId="{B23054DC-2021-42D6-A2BE-797F62874F2E}" srcOrd="0" destOrd="0" presId="urn:microsoft.com/office/officeart/2018/2/layout/IconVerticalSolidList"/>
    <dgm:cxn modelId="{5C9CF8E1-ADEC-4C99-8726-1DF27AFCF140}" type="presParOf" srcId="{C6A9348F-B267-4D05-8E29-1BCAAA34F2EC}" destId="{97B88D76-AB03-4519-8EFE-9EACF7EFA885}" srcOrd="1" destOrd="0" presId="urn:microsoft.com/office/officeart/2018/2/layout/IconVerticalSolidList"/>
    <dgm:cxn modelId="{301F84C8-F487-4A7F-8A77-8EF52B2EE3F6}" type="presParOf" srcId="{C6A9348F-B267-4D05-8E29-1BCAAA34F2EC}" destId="{70C1A290-372D-42FB-A82A-1F7B616B53F0}" srcOrd="2" destOrd="0" presId="urn:microsoft.com/office/officeart/2018/2/layout/IconVerticalSolidList"/>
    <dgm:cxn modelId="{39BC8236-EE3A-4E25-ABEC-FEEB00AC46FE}" type="presParOf" srcId="{C6A9348F-B267-4D05-8E29-1BCAAA34F2EC}" destId="{EE9BB3C7-BC5C-42F3-B968-9F81124B29E5}" srcOrd="3" destOrd="0" presId="urn:microsoft.com/office/officeart/2018/2/layout/IconVerticalSolidList"/>
    <dgm:cxn modelId="{425C5E56-C2C1-405C-A3B3-83C4D2603297}" type="presParOf" srcId="{4C7B80A2-EDE4-449D-8D6A-FE7EF989D538}" destId="{0611D564-88B4-427E-A39F-C845EE26107C}" srcOrd="1" destOrd="0" presId="urn:microsoft.com/office/officeart/2018/2/layout/IconVerticalSolidList"/>
    <dgm:cxn modelId="{804C9CFB-79BD-4DA4-B3AD-980A336D6D3A}" type="presParOf" srcId="{4C7B80A2-EDE4-449D-8D6A-FE7EF989D538}" destId="{9DD79EFD-8F37-49DE-9118-E0C97AFBF68B}" srcOrd="2" destOrd="0" presId="urn:microsoft.com/office/officeart/2018/2/layout/IconVerticalSolidList"/>
    <dgm:cxn modelId="{269D1757-3171-4AB5-AB74-C8FAAA688B11}" type="presParOf" srcId="{9DD79EFD-8F37-49DE-9118-E0C97AFBF68B}" destId="{D721915C-D858-4D9C-BF7E-FBE6F23FB1F9}" srcOrd="0" destOrd="0" presId="urn:microsoft.com/office/officeart/2018/2/layout/IconVerticalSolidList"/>
    <dgm:cxn modelId="{041E04E5-8A6C-414D-ADDF-A55E9D5BB3D0}" type="presParOf" srcId="{9DD79EFD-8F37-49DE-9118-E0C97AFBF68B}" destId="{64280F74-52D4-4525-B851-0D6EED60079B}" srcOrd="1" destOrd="0" presId="urn:microsoft.com/office/officeart/2018/2/layout/IconVerticalSolidList"/>
    <dgm:cxn modelId="{5279F8B6-AFB8-47F0-B310-10879C1A78C7}" type="presParOf" srcId="{9DD79EFD-8F37-49DE-9118-E0C97AFBF68B}" destId="{F757813B-5F4F-4CDB-8DDE-E2E68B57AA2E}" srcOrd="2" destOrd="0" presId="urn:microsoft.com/office/officeart/2018/2/layout/IconVerticalSolidList"/>
    <dgm:cxn modelId="{A5735E1F-2791-4C32-8110-51E859E02D07}" type="presParOf" srcId="{9DD79EFD-8F37-49DE-9118-E0C97AFBF68B}" destId="{EE3DA6FC-D72C-414E-8237-390CB8E368FE}" srcOrd="3" destOrd="0" presId="urn:microsoft.com/office/officeart/2018/2/layout/IconVerticalSolidList"/>
    <dgm:cxn modelId="{8CF105E2-0FC7-4712-A259-8375DB384341}" type="presParOf" srcId="{4C7B80A2-EDE4-449D-8D6A-FE7EF989D538}" destId="{E70B7D63-BA1B-43F7-8E08-67A2070A6437}" srcOrd="3" destOrd="0" presId="urn:microsoft.com/office/officeart/2018/2/layout/IconVerticalSolidList"/>
    <dgm:cxn modelId="{4A20BBF8-8CEA-4F0B-82C3-71B7AFA950D6}" type="presParOf" srcId="{4C7B80A2-EDE4-449D-8D6A-FE7EF989D538}" destId="{7E2C2D6F-E1C5-46D2-B812-03F49037CF87}" srcOrd="4" destOrd="0" presId="urn:microsoft.com/office/officeart/2018/2/layout/IconVerticalSolidList"/>
    <dgm:cxn modelId="{0512E8D2-3EA3-4AF3-B496-2009EC91D183}" type="presParOf" srcId="{7E2C2D6F-E1C5-46D2-B812-03F49037CF87}" destId="{D0F28726-B0D0-4E94-BC9D-92AACDDA9B6C}" srcOrd="0" destOrd="0" presId="urn:microsoft.com/office/officeart/2018/2/layout/IconVerticalSolidList"/>
    <dgm:cxn modelId="{5AB21530-9537-4086-84EF-76B7C2497625}" type="presParOf" srcId="{7E2C2D6F-E1C5-46D2-B812-03F49037CF87}" destId="{2684BE96-A4B3-44AF-989E-80AAFCD1FB54}" srcOrd="1" destOrd="0" presId="urn:microsoft.com/office/officeart/2018/2/layout/IconVerticalSolidList"/>
    <dgm:cxn modelId="{25D0C693-CA11-456B-8E80-367224F1C0DE}" type="presParOf" srcId="{7E2C2D6F-E1C5-46D2-B812-03F49037CF87}" destId="{3A5A2073-C2DE-4E8F-BC44-927D695BC7B7}" srcOrd="2" destOrd="0" presId="urn:microsoft.com/office/officeart/2018/2/layout/IconVerticalSolidList"/>
    <dgm:cxn modelId="{B9F15F9E-B429-4B83-A2CD-903D1F8410AA}" type="presParOf" srcId="{7E2C2D6F-E1C5-46D2-B812-03F49037CF87}" destId="{3162152B-84FB-41D8-8ACF-7EC0A0738CD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4F585A-B72D-4F0D-99BA-AB86765B7DBB}">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48E6F6-D208-4FE3-B833-6D3324A97CA3}">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45BD54-43B0-4F71-8423-1BEA70607A0D}">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666750">
            <a:lnSpc>
              <a:spcPct val="100000"/>
            </a:lnSpc>
            <a:spcBef>
              <a:spcPct val="0"/>
            </a:spcBef>
            <a:spcAft>
              <a:spcPct val="35000"/>
            </a:spcAft>
            <a:buNone/>
          </a:pPr>
          <a:r>
            <a:rPr lang="en-US" sz="1500" kern="1200"/>
            <a:t>Summer housing or monthly stipend payments are not always paid in one monthly payment each month. The disbursement may include multiple checks of smaller amounts. </a:t>
          </a:r>
        </a:p>
      </dsp:txBody>
      <dsp:txXfrm>
        <a:off x="1435590" y="531"/>
        <a:ext cx="9080009" cy="1242935"/>
      </dsp:txXfrm>
    </dsp:sp>
    <dsp:sp modelId="{4674A1EF-2F46-4349-8402-8A64C5E28F99}">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A10107-30F7-4DF8-AB5F-FF1B79D00E57}">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86397A-E31B-4844-BC4F-D83173DDDB8E}">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666750">
            <a:lnSpc>
              <a:spcPct val="100000"/>
            </a:lnSpc>
            <a:spcBef>
              <a:spcPct val="0"/>
            </a:spcBef>
            <a:spcAft>
              <a:spcPct val="35000"/>
            </a:spcAft>
            <a:buNone/>
          </a:pPr>
          <a:r>
            <a:rPr lang="en-US" sz="1500" kern="1200" dirty="0"/>
            <a:t>The tuition and fees for your enrollment in summer term will be certified according to the corresponding session. This means that you may receive more than one tuition payment from the VA if you are enrolled in more than one session.</a:t>
          </a:r>
        </a:p>
      </dsp:txBody>
      <dsp:txXfrm>
        <a:off x="1435590" y="1554201"/>
        <a:ext cx="9080009" cy="1242935"/>
      </dsp:txXfrm>
    </dsp:sp>
    <dsp:sp modelId="{F5DE7F0E-C7FE-4A08-B25F-60DB59D7EE81}">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737BBF-B9E0-4DF9-B0A6-C45F18423948}">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B256FA-93B7-4F13-80D8-06B699637FD9}">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666750">
            <a:lnSpc>
              <a:spcPct val="100000"/>
            </a:lnSpc>
            <a:spcBef>
              <a:spcPct val="0"/>
            </a:spcBef>
            <a:spcAft>
              <a:spcPct val="35000"/>
            </a:spcAft>
            <a:buNone/>
          </a:pPr>
          <a:r>
            <a:rPr lang="en-US" sz="1500" kern="1200" dirty="0"/>
            <a:t>We continue to wait until after the add/drop period is over before certifying tuition and fees. If you are enrolled in sessions 4 or 5, you may have a balance on your account until the add/drop period for those sessions has ended. Any interest or fees that may have been charged to your OSU student account will be removed once the payment from the VA arrives.</a:t>
          </a:r>
        </a:p>
      </dsp:txBody>
      <dsp:txXfrm>
        <a:off x="1435590" y="3107870"/>
        <a:ext cx="90800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3054DC-2021-42D6-A2BE-797F62874F2E}">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B88D76-AB03-4519-8EFE-9EACF7EFA885}">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9BB3C7-BC5C-42F3-B968-9F81124B29E5}">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kern="1200" dirty="0"/>
            <a:t>Deadlines for summer mini-terms are often </a:t>
          </a:r>
          <a:r>
            <a:rPr lang="en-US" sz="2100" b="1" i="1" kern="1200" dirty="0"/>
            <a:t>much</a:t>
          </a:r>
          <a:r>
            <a:rPr lang="en-US" sz="2100" kern="1200" dirty="0"/>
            <a:t> shorter than the deadlines for the rest of the year. </a:t>
          </a:r>
        </a:p>
      </dsp:txBody>
      <dsp:txXfrm>
        <a:off x="1435590" y="531"/>
        <a:ext cx="9080009" cy="1242935"/>
      </dsp:txXfrm>
    </dsp:sp>
    <dsp:sp modelId="{D721915C-D858-4D9C-BF7E-FBE6F23FB1F9}">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280F74-52D4-4525-B851-0D6EED60079B}">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3DA6FC-D72C-414E-8237-390CB8E368FE}">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kern="1200"/>
            <a:t>Session dates, deadlines, and tuition refund schedule information are displayed in the </a:t>
          </a:r>
          <a:r>
            <a:rPr lang="en-US" sz="2100" u="sng" kern="1200">
              <a:hlinkClick xmlns:r="http://schemas.openxmlformats.org/officeDocument/2006/relationships" r:id="rId5"/>
            </a:rPr>
            <a:t>academic calendar</a:t>
          </a:r>
          <a:r>
            <a:rPr lang="en-US" sz="2100" kern="1200"/>
            <a:t>. </a:t>
          </a:r>
        </a:p>
      </dsp:txBody>
      <dsp:txXfrm>
        <a:off x="1435590" y="1554201"/>
        <a:ext cx="9080009" cy="1242935"/>
      </dsp:txXfrm>
    </dsp:sp>
    <dsp:sp modelId="{D0F28726-B0D0-4E94-BC9D-92AACDDA9B6C}">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84BE96-A4B3-44AF-989E-80AAFCD1FB54}">
      <dsp:nvSpPr>
        <dsp:cNvPr id="0" name=""/>
        <dsp:cNvSpPr/>
      </dsp:nvSpPr>
      <dsp:spPr>
        <a:xfrm>
          <a:off x="375988" y="3387531"/>
          <a:ext cx="683614" cy="683614"/>
        </a:xfrm>
        <a:prstGeom prst="rect">
          <a:avLst/>
        </a:prstGeom>
        <a:blipFill>
          <a:blip xmlns:r="http://schemas.openxmlformats.org/officeDocument/2006/relationships" r:embed="rId6">
            <a:extLst>
              <a:ext uri="{96DAC541-7B7A-43D3-8B79-37D633B846F1}">
                <asvg:svgBlip xmlns:asvg="http://schemas.microsoft.com/office/drawing/2016/SVG/main" r:embed="rId7"/>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62152B-84FB-41D8-8ACF-7EC0A0738CD7}">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kern="1200" dirty="0"/>
            <a:t>Please keep in mind that shorter length sessions are accelerated classes. Please reach out to your academic advisor with questions about your summer term schedule.  					</a:t>
          </a:r>
        </a:p>
      </dsp:txBody>
      <dsp:txXfrm>
        <a:off x="1435590" y="3107870"/>
        <a:ext cx="9080009" cy="124293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54CBB-D4C1-76EA-DBBB-22D77A7CA0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7DCD8BE-77E7-1127-12BF-C9287F1E3D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0C5814-D6FD-367F-F647-CBAA258DCAF2}"/>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5" name="Footer Placeholder 4">
            <a:extLst>
              <a:ext uri="{FF2B5EF4-FFF2-40B4-BE49-F238E27FC236}">
                <a16:creationId xmlns:a16="http://schemas.microsoft.com/office/drawing/2014/main" id="{756BD850-22AD-B718-7C6D-1C19F6D627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F2385B-2066-BD27-FDD0-978AE10BFCDE}"/>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104198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61D3A-90C3-344B-07C2-C3BAF3F467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FB71D19-93D0-B5B9-E2D6-1C8CFD4205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B427DB-2A1C-9D96-2837-E35B74E8E77F}"/>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5" name="Footer Placeholder 4">
            <a:extLst>
              <a:ext uri="{FF2B5EF4-FFF2-40B4-BE49-F238E27FC236}">
                <a16:creationId xmlns:a16="http://schemas.microsoft.com/office/drawing/2014/main" id="{22BFC02A-0959-2EB7-3E17-6B99830681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0F38E-6E0E-8D1C-47B6-73715473DB41}"/>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4101093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3332A1-997B-84ED-3A16-4B06597556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8F4078-8AF5-1C2A-6F49-6149AC64CD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3DC31A-2106-7C89-358F-AE22E8EE64DF}"/>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5" name="Footer Placeholder 4">
            <a:extLst>
              <a:ext uri="{FF2B5EF4-FFF2-40B4-BE49-F238E27FC236}">
                <a16:creationId xmlns:a16="http://schemas.microsoft.com/office/drawing/2014/main" id="{49241914-EE7D-12FC-AEEB-7CF4421A2A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89C2-2AA3-480B-DD37-79238C51ECCD}"/>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4137972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4A6C2-64C1-C030-0241-7E57EF8F2C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FBEC2D-9111-ACFF-AA1C-D4F0A119FF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7DDCEA-8C46-856F-836C-75D148D49BC4}"/>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5" name="Footer Placeholder 4">
            <a:extLst>
              <a:ext uri="{FF2B5EF4-FFF2-40B4-BE49-F238E27FC236}">
                <a16:creationId xmlns:a16="http://schemas.microsoft.com/office/drawing/2014/main" id="{DBB04C21-552C-039C-F694-EBF3291206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963F14-D606-DF12-45DB-F5162DEBB7C8}"/>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3763685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DB3AD-B9E8-1E30-A00D-2B4D07A55F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A1B721-1D96-AF37-EF93-059F73A580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0B3762-CD5F-61F3-8358-3B0D34DBC1B9}"/>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5" name="Footer Placeholder 4">
            <a:extLst>
              <a:ext uri="{FF2B5EF4-FFF2-40B4-BE49-F238E27FC236}">
                <a16:creationId xmlns:a16="http://schemas.microsoft.com/office/drawing/2014/main" id="{324794B9-C7A6-BBBF-7CE0-7E8063FFE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91F6C4-5CDB-A14F-14EB-F294552A3193}"/>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2530836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A62BD-03A8-CE92-88F9-92011257E8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F1D9D9-B77E-FE8A-582E-2CCAD80E2E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BD599F-D326-5078-C239-58D9BD1448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5FE39E-2F9E-6FC5-4331-A5DF8EFC3B87}"/>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6" name="Footer Placeholder 5">
            <a:extLst>
              <a:ext uri="{FF2B5EF4-FFF2-40B4-BE49-F238E27FC236}">
                <a16:creationId xmlns:a16="http://schemas.microsoft.com/office/drawing/2014/main" id="{20D162CF-1841-F7CC-1031-CBFA0A3191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0B5D6F-F971-3FDE-9558-D31E57B7B110}"/>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3793437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7FB47-A1CB-422B-DD1A-89A7737CB5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7239D3-DC90-DBED-7BED-84773E261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064040-309C-5302-8975-A92E5253D3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DC6EC2-2A62-261E-9020-D75F42E473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26C61B-C793-19C7-4162-60C64DB611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47F831-C7B8-5A81-C936-5288C6C8FD3A}"/>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8" name="Footer Placeholder 7">
            <a:extLst>
              <a:ext uri="{FF2B5EF4-FFF2-40B4-BE49-F238E27FC236}">
                <a16:creationId xmlns:a16="http://schemas.microsoft.com/office/drawing/2014/main" id="{7F9CE568-479A-F1EF-F86D-647C3C2CE3D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A389FB-3654-582A-6958-AB6ADCD7301D}"/>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149197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8F219-EDF5-6B94-E24C-046CC4AAD0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1EA4CA-CFBB-E613-3CC5-EDD1D5CFD8E9}"/>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4" name="Footer Placeholder 3">
            <a:extLst>
              <a:ext uri="{FF2B5EF4-FFF2-40B4-BE49-F238E27FC236}">
                <a16:creationId xmlns:a16="http://schemas.microsoft.com/office/drawing/2014/main" id="{E4BD5F30-F965-1E31-4A2E-01E093F56D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04BFDF-9248-7AF0-436E-60AB378163EB}"/>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301733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D80AD1-8ABD-4D09-973E-B4462730B174}"/>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3" name="Footer Placeholder 2">
            <a:extLst>
              <a:ext uri="{FF2B5EF4-FFF2-40B4-BE49-F238E27FC236}">
                <a16:creationId xmlns:a16="http://schemas.microsoft.com/office/drawing/2014/main" id="{C78BDF1A-D384-8E76-87CC-C308D9E80D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EB85F99-7FE1-A656-DEE5-89D802C12456}"/>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262705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553B6-B9F5-C279-7C84-7AC704C4E5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7514CE-53DF-7FA9-8F77-55949C008D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FACD10-2780-06A6-F191-EC32FD1810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F2CB1B-273E-E6DF-D2CE-7A41784690C6}"/>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6" name="Footer Placeholder 5">
            <a:extLst>
              <a:ext uri="{FF2B5EF4-FFF2-40B4-BE49-F238E27FC236}">
                <a16:creationId xmlns:a16="http://schemas.microsoft.com/office/drawing/2014/main" id="{3E59DDDC-6FFA-82F1-5A7C-56B762DD43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19FB2C-BE59-431F-0683-C52384F209C5}"/>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2247184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E04FD-174D-C2C5-0482-4B93B4E0B5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C61EA0-2454-D87B-E361-B67A12758B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B83E43-B0F8-FD24-9DB8-459B6D16EB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EC7280-DC52-40EE-9810-97008A925E04}"/>
              </a:ext>
            </a:extLst>
          </p:cNvPr>
          <p:cNvSpPr>
            <a:spLocks noGrp="1"/>
          </p:cNvSpPr>
          <p:nvPr>
            <p:ph type="dt" sz="half" idx="10"/>
          </p:nvPr>
        </p:nvSpPr>
        <p:spPr/>
        <p:txBody>
          <a:bodyPr/>
          <a:lstStyle/>
          <a:p>
            <a:fld id="{A1EF76DF-47E4-4B23-9FD2-773614AF8980}" type="datetimeFigureOut">
              <a:rPr lang="en-US" smtClean="0"/>
              <a:t>4/9/2025</a:t>
            </a:fld>
            <a:endParaRPr lang="en-US"/>
          </a:p>
        </p:txBody>
      </p:sp>
      <p:sp>
        <p:nvSpPr>
          <p:cNvPr id="6" name="Footer Placeholder 5">
            <a:extLst>
              <a:ext uri="{FF2B5EF4-FFF2-40B4-BE49-F238E27FC236}">
                <a16:creationId xmlns:a16="http://schemas.microsoft.com/office/drawing/2014/main" id="{23714439-5A08-CF80-6ADE-677B4C4E9B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78DAA6-50DC-733D-01AB-9B6AF3A6FADC}"/>
              </a:ext>
            </a:extLst>
          </p:cNvPr>
          <p:cNvSpPr>
            <a:spLocks noGrp="1"/>
          </p:cNvSpPr>
          <p:nvPr>
            <p:ph type="sldNum" sz="quarter" idx="12"/>
          </p:nvPr>
        </p:nvSpPr>
        <p:spPr/>
        <p:txBody>
          <a:bodyPr/>
          <a:lstStyle/>
          <a:p>
            <a:fld id="{B9E52D72-9908-49D5-BFD1-BD9DDD7621E1}" type="slidenum">
              <a:rPr lang="en-US" smtClean="0"/>
              <a:t>‹#›</a:t>
            </a:fld>
            <a:endParaRPr lang="en-US"/>
          </a:p>
        </p:txBody>
      </p:sp>
    </p:spTree>
    <p:extLst>
      <p:ext uri="{BB962C8B-B14F-4D97-AF65-F5344CB8AC3E}">
        <p14:creationId xmlns:p14="http://schemas.microsoft.com/office/powerpoint/2010/main" val="960184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907D86-5C08-26BB-B1E1-4D90E93559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679DA00-5D4E-3929-E5AF-148D6230D0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34C192-B43B-0F3D-7220-F10B367293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F76DF-47E4-4B23-9FD2-773614AF8980}" type="datetimeFigureOut">
              <a:rPr lang="en-US" smtClean="0"/>
              <a:t>4/9/2025</a:t>
            </a:fld>
            <a:endParaRPr lang="en-US"/>
          </a:p>
        </p:txBody>
      </p:sp>
      <p:sp>
        <p:nvSpPr>
          <p:cNvPr id="5" name="Footer Placeholder 4">
            <a:extLst>
              <a:ext uri="{FF2B5EF4-FFF2-40B4-BE49-F238E27FC236}">
                <a16:creationId xmlns:a16="http://schemas.microsoft.com/office/drawing/2014/main" id="{E026DE03-3849-0DEF-FFEF-9FACC0A56F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4B12E19-A5E2-CCB9-AC3C-86C18F7E95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E52D72-9908-49D5-BFD1-BD9DDD7621E1}" type="slidenum">
              <a:rPr lang="en-US" smtClean="0"/>
              <a:t>‹#›</a:t>
            </a:fld>
            <a:endParaRPr lang="en-US"/>
          </a:p>
        </p:txBody>
      </p:sp>
    </p:spTree>
    <p:extLst>
      <p:ext uri="{BB962C8B-B14F-4D97-AF65-F5344CB8AC3E}">
        <p14:creationId xmlns:p14="http://schemas.microsoft.com/office/powerpoint/2010/main" val="2988741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hyperlink" Target="mailto:veterans@oregonstate.ed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hyperlink" Target="https://registrar.oregonstate.edu/veterans" TargetMode="External"/><Relationship Id="rId2" Type="http://schemas.openxmlformats.org/officeDocument/2006/relationships/hyperlink" Target="mailto:veterans@oregonstate.edu"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E2C28E2-1EF6-945F-07E7-F1D0FA17C226}"/>
              </a:ext>
            </a:extLst>
          </p:cNvPr>
          <p:cNvSpPr>
            <a:spLocks noGrp="1"/>
          </p:cNvSpPr>
          <p:nvPr>
            <p:ph type="ctrTitle"/>
          </p:nvPr>
        </p:nvSpPr>
        <p:spPr>
          <a:xfrm>
            <a:off x="4038600" y="1939159"/>
            <a:ext cx="7644627" cy="2751086"/>
          </a:xfrm>
        </p:spPr>
        <p:txBody>
          <a:bodyPr>
            <a:normAutofit/>
          </a:bodyPr>
          <a:lstStyle/>
          <a:p>
            <a:pPr algn="r"/>
            <a:r>
              <a:rPr lang="en-US" dirty="0"/>
              <a:t>Summer Term VA Certification</a:t>
            </a:r>
          </a:p>
        </p:txBody>
      </p:sp>
    </p:spTree>
    <p:extLst>
      <p:ext uri="{BB962C8B-B14F-4D97-AF65-F5344CB8AC3E}">
        <p14:creationId xmlns:p14="http://schemas.microsoft.com/office/powerpoint/2010/main" val="4047936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B6B88-7EF3-0A1B-8172-DC46C793240D}"/>
              </a:ext>
            </a:extLst>
          </p:cNvPr>
          <p:cNvSpPr>
            <a:spLocks noGrp="1"/>
          </p:cNvSpPr>
          <p:nvPr>
            <p:ph type="title"/>
          </p:nvPr>
        </p:nvSpPr>
        <p:spPr/>
        <p:txBody>
          <a:bodyPr/>
          <a:lstStyle/>
          <a:p>
            <a:r>
              <a:rPr lang="en-US" dirty="0"/>
              <a:t>Summer Payment Differences</a:t>
            </a:r>
          </a:p>
        </p:txBody>
      </p:sp>
      <p:graphicFrame>
        <p:nvGraphicFramePr>
          <p:cNvPr id="5" name="Content Placeholder 2">
            <a:extLst>
              <a:ext uri="{FF2B5EF4-FFF2-40B4-BE49-F238E27FC236}">
                <a16:creationId xmlns:a16="http://schemas.microsoft.com/office/drawing/2014/main" id="{F3F4A7F4-422E-CC23-3B66-9DAEA99D63C1}"/>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8285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129CC5-49C8-8FDF-FDB1-CD5034793780}"/>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Advance of VA Funds</a:t>
            </a:r>
          </a:p>
        </p:txBody>
      </p:sp>
      <p:sp>
        <p:nvSpPr>
          <p:cNvPr id="32" name="Arc 3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93E31FB-A544-9CD3-4629-9AD49B3568B3}"/>
              </a:ext>
            </a:extLst>
          </p:cNvPr>
          <p:cNvSpPr>
            <a:spLocks noGrp="1"/>
          </p:cNvSpPr>
          <p:nvPr>
            <p:ph idx="1"/>
          </p:nvPr>
        </p:nvSpPr>
        <p:spPr>
          <a:xfrm>
            <a:off x="4447308" y="591344"/>
            <a:ext cx="6906491" cy="5585619"/>
          </a:xfrm>
        </p:spPr>
        <p:txBody>
          <a:bodyPr anchor="ctr">
            <a:normAutofit/>
          </a:bodyPr>
          <a:lstStyle/>
          <a:p>
            <a:pPr marL="0" indent="0">
              <a:buNone/>
            </a:pPr>
            <a:endParaRPr lang="en-US" dirty="0"/>
          </a:p>
          <a:p>
            <a:pPr marL="0" indent="0">
              <a:buNone/>
            </a:pPr>
            <a:r>
              <a:rPr lang="en-US" dirty="0"/>
              <a:t>OSU does not automatically advance VA (Chapter 33) funds to your OSU student account for summer term. </a:t>
            </a:r>
          </a:p>
          <a:p>
            <a:pPr marL="0" indent="0">
              <a:buNone/>
            </a:pPr>
            <a:r>
              <a:rPr lang="en-US" dirty="0"/>
              <a:t>If you need to request an advance of VA funds to access your financial aid, please email </a:t>
            </a:r>
            <a:r>
              <a:rPr lang="en-US" b="1" dirty="0">
                <a:hlinkClick r:id="rId2">
                  <a:extLst>
                    <a:ext uri="{A12FA001-AC4F-418D-AE19-62706E023703}">
                      <ahyp:hlinkClr xmlns:ahyp="http://schemas.microsoft.com/office/drawing/2018/hyperlinkcolor" val="tx"/>
                    </a:ext>
                  </a:extLst>
                </a:hlinkClick>
              </a:rPr>
              <a:t>veterans@oregonstate.edu</a:t>
            </a:r>
            <a:endParaRPr lang="en-US" b="1" dirty="0"/>
          </a:p>
          <a:p>
            <a:endParaRPr lang="en-US" dirty="0"/>
          </a:p>
        </p:txBody>
      </p:sp>
    </p:spTree>
    <p:extLst>
      <p:ext uri="{BB962C8B-B14F-4D97-AF65-F5344CB8AC3E}">
        <p14:creationId xmlns:p14="http://schemas.microsoft.com/office/powerpoint/2010/main" val="73791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CB631-47D7-4DAD-D25B-0BC81D8FEDFE}"/>
              </a:ext>
            </a:extLst>
          </p:cNvPr>
          <p:cNvSpPr>
            <a:spLocks noGrp="1"/>
          </p:cNvSpPr>
          <p:nvPr>
            <p:ph type="title"/>
          </p:nvPr>
        </p:nvSpPr>
        <p:spPr/>
        <p:txBody>
          <a:bodyPr/>
          <a:lstStyle/>
          <a:p>
            <a:r>
              <a:rPr lang="en-US" dirty="0"/>
              <a:t>Don’t Forget About Deadlines!</a:t>
            </a:r>
          </a:p>
        </p:txBody>
      </p:sp>
      <p:graphicFrame>
        <p:nvGraphicFramePr>
          <p:cNvPr id="7" name="Content Placeholder 2">
            <a:extLst>
              <a:ext uri="{FF2B5EF4-FFF2-40B4-BE49-F238E27FC236}">
                <a16:creationId xmlns:a16="http://schemas.microsoft.com/office/drawing/2014/main" id="{720779D1-9967-D5AE-744C-628F1E9C671B}"/>
              </a:ext>
            </a:extLst>
          </p:cNvPr>
          <p:cNvGraphicFramePr>
            <a:graphicFrameLocks noGrp="1"/>
          </p:cNvGraphicFramePr>
          <p:nvPr>
            <p:ph idx="1"/>
            <p:extLst>
              <p:ext uri="{D42A27DB-BD31-4B8C-83A1-F6EECF244321}">
                <p14:modId xmlns:p14="http://schemas.microsoft.com/office/powerpoint/2010/main" val="3628849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5965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F474090D-CD95-4B41-BE3D-6596953D3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Right Triangle 2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B8F3E811-B104-4DFF-951A-008C860FF1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8CF1BBE-4127-BA09-52EB-EA8997648874}"/>
              </a:ext>
            </a:extLst>
          </p:cNvPr>
          <p:cNvSpPr>
            <a:spLocks noGrp="1"/>
          </p:cNvSpPr>
          <p:nvPr>
            <p:ph type="title"/>
          </p:nvPr>
        </p:nvSpPr>
        <p:spPr>
          <a:xfrm>
            <a:off x="8026203" y="1443390"/>
            <a:ext cx="3268216" cy="3405880"/>
          </a:xfrm>
        </p:spPr>
        <p:txBody>
          <a:bodyPr vert="horz" lIns="91440" tIns="45720" rIns="91440" bIns="45720" rtlCol="0" anchor="ctr">
            <a:normAutofit/>
          </a:bodyPr>
          <a:lstStyle/>
          <a:p>
            <a:r>
              <a:rPr lang="en-US" sz="4700" kern="1200">
                <a:solidFill>
                  <a:schemeClr val="tx1"/>
                </a:solidFill>
                <a:latin typeface="+mj-lt"/>
                <a:ea typeface="+mj-ea"/>
                <a:cs typeface="+mj-cs"/>
              </a:rPr>
              <a:t>Veterans and Military Certifying Team</a:t>
            </a:r>
            <a:br>
              <a:rPr lang="en-US" sz="4700" kern="1200">
                <a:solidFill>
                  <a:schemeClr val="tx1"/>
                </a:solidFill>
                <a:latin typeface="+mj-lt"/>
                <a:ea typeface="+mj-ea"/>
                <a:cs typeface="+mj-cs"/>
              </a:rPr>
            </a:br>
            <a:endParaRPr lang="en-US" sz="4700" kern="1200">
              <a:solidFill>
                <a:schemeClr val="tx1"/>
              </a:solidFill>
              <a:latin typeface="+mj-lt"/>
              <a:ea typeface="+mj-ea"/>
              <a:cs typeface="+mj-cs"/>
            </a:endParaRPr>
          </a:p>
        </p:txBody>
      </p:sp>
      <p:sp>
        <p:nvSpPr>
          <p:cNvPr id="5" name="Content Placeholder 4">
            <a:extLst>
              <a:ext uri="{FF2B5EF4-FFF2-40B4-BE49-F238E27FC236}">
                <a16:creationId xmlns:a16="http://schemas.microsoft.com/office/drawing/2014/main" id="{AEE24964-0F33-17B6-ADD2-1EF0E576AE3C}"/>
              </a:ext>
            </a:extLst>
          </p:cNvPr>
          <p:cNvSpPr>
            <a:spLocks noGrp="1"/>
          </p:cNvSpPr>
          <p:nvPr>
            <p:ph sz="half" idx="2"/>
          </p:nvPr>
        </p:nvSpPr>
        <p:spPr>
          <a:xfrm>
            <a:off x="1289303" y="1266613"/>
            <a:ext cx="5931919" cy="3791161"/>
          </a:xfrm>
        </p:spPr>
        <p:txBody>
          <a:bodyPr vert="horz" lIns="91440" tIns="45720" rIns="91440" bIns="45720" rtlCol="0" anchor="ctr">
            <a:normAutofit/>
          </a:bodyPr>
          <a:lstStyle/>
          <a:p>
            <a:pPr marL="0"/>
            <a:r>
              <a:rPr lang="en-US" sz="2400" dirty="0"/>
              <a:t>Email: </a:t>
            </a:r>
            <a:r>
              <a:rPr lang="en-US" sz="2400" dirty="0">
                <a:hlinkClick r:id="rId2"/>
              </a:rPr>
              <a:t>veterans@oregonstate.edu</a:t>
            </a:r>
            <a:r>
              <a:rPr lang="en-US" sz="2400" dirty="0"/>
              <a:t> </a:t>
            </a:r>
          </a:p>
          <a:p>
            <a:pPr marL="0"/>
            <a:r>
              <a:rPr lang="en-US" sz="2400" dirty="0"/>
              <a:t>Phone: 541-737-0747</a:t>
            </a:r>
          </a:p>
          <a:p>
            <a:pPr marL="0"/>
            <a:r>
              <a:rPr lang="en-US" sz="2400" dirty="0"/>
              <a:t>Office: B102 Kerr Administration Building</a:t>
            </a:r>
          </a:p>
          <a:p>
            <a:pPr marL="0"/>
            <a:r>
              <a:rPr lang="en-US" sz="2400" dirty="0"/>
              <a:t>Website: </a:t>
            </a:r>
            <a:r>
              <a:rPr lang="en-US" sz="2400" dirty="0">
                <a:hlinkClick r:id="rId3"/>
              </a:rPr>
              <a:t>registrar.oregonstate.edu/veterans</a:t>
            </a:r>
            <a:endParaRPr lang="en-US" sz="2400" dirty="0"/>
          </a:p>
          <a:p>
            <a:endParaRPr lang="en-US" sz="2400" dirty="0"/>
          </a:p>
        </p:txBody>
      </p:sp>
    </p:spTree>
    <p:extLst>
      <p:ext uri="{BB962C8B-B14F-4D97-AF65-F5344CB8AC3E}">
        <p14:creationId xmlns:p14="http://schemas.microsoft.com/office/powerpoint/2010/main" val="1940160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22F4E-A827-8DCA-0741-4C4F5A3B754F}"/>
              </a:ext>
            </a:extLst>
          </p:cNvPr>
          <p:cNvSpPr>
            <a:spLocks noGrp="1"/>
          </p:cNvSpPr>
          <p:nvPr>
            <p:ph type="title"/>
          </p:nvPr>
        </p:nvSpPr>
        <p:spPr/>
        <p:txBody>
          <a:bodyPr/>
          <a:lstStyle/>
          <a:p>
            <a:pPr algn="ctr"/>
            <a:r>
              <a:rPr lang="en-US" dirty="0"/>
              <a:t>DISCLAIMER	</a:t>
            </a:r>
          </a:p>
        </p:txBody>
      </p:sp>
      <p:sp>
        <p:nvSpPr>
          <p:cNvPr id="3" name="Content Placeholder 2">
            <a:extLst>
              <a:ext uri="{FF2B5EF4-FFF2-40B4-BE49-F238E27FC236}">
                <a16:creationId xmlns:a16="http://schemas.microsoft.com/office/drawing/2014/main" id="{23519BEC-3AB8-9D95-4C4A-E410F7859AE3}"/>
              </a:ext>
            </a:extLst>
          </p:cNvPr>
          <p:cNvSpPr>
            <a:spLocks noGrp="1"/>
          </p:cNvSpPr>
          <p:nvPr>
            <p:ph idx="1"/>
          </p:nvPr>
        </p:nvSpPr>
        <p:spPr/>
        <p:txBody>
          <a:bodyPr/>
          <a:lstStyle/>
          <a:p>
            <a:pPr marL="0" indent="0" algn="ctr">
              <a:buNone/>
            </a:pPr>
            <a:r>
              <a:rPr lang="en-US" dirty="0"/>
              <a:t>The following presentation was created by the Oregon State University Veterans &amp; Military Certifying Team. </a:t>
            </a:r>
          </a:p>
          <a:p>
            <a:pPr marL="0" indent="0" algn="ctr">
              <a:buNone/>
            </a:pPr>
            <a:r>
              <a:rPr lang="en-US" dirty="0"/>
              <a:t>The purpose of this presentation is to provide guidance on what to expect when using VA benefits during summer term. The VA always makes the final assessment of benefit payments and enrollment calculations. </a:t>
            </a:r>
          </a:p>
          <a:p>
            <a:pPr marL="0" indent="0" algn="ctr">
              <a:buNone/>
            </a:pPr>
            <a:r>
              <a:rPr lang="en-US" dirty="0"/>
              <a:t>We encourage you to reach out to us with questions or concerns about your specific situation.</a:t>
            </a:r>
          </a:p>
        </p:txBody>
      </p:sp>
    </p:spTree>
    <p:extLst>
      <p:ext uri="{BB962C8B-B14F-4D97-AF65-F5344CB8AC3E}">
        <p14:creationId xmlns:p14="http://schemas.microsoft.com/office/powerpoint/2010/main" val="15049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1CE2E-DBDB-BD79-414E-795D779028AE}"/>
              </a:ext>
            </a:extLst>
          </p:cNvPr>
          <p:cNvSpPr>
            <a:spLocks noGrp="1"/>
          </p:cNvSpPr>
          <p:nvPr>
            <p:ph type="title"/>
          </p:nvPr>
        </p:nvSpPr>
        <p:spPr/>
        <p:txBody>
          <a:bodyPr/>
          <a:lstStyle/>
          <a:p>
            <a:r>
              <a:rPr lang="en-US" dirty="0"/>
              <a:t>What makes Summer term different?</a:t>
            </a:r>
          </a:p>
        </p:txBody>
      </p:sp>
      <p:sp>
        <p:nvSpPr>
          <p:cNvPr id="3" name="Content Placeholder 2">
            <a:extLst>
              <a:ext uri="{FF2B5EF4-FFF2-40B4-BE49-F238E27FC236}">
                <a16:creationId xmlns:a16="http://schemas.microsoft.com/office/drawing/2014/main" id="{8423B6F6-0006-74C2-B47B-4D33FF22C554}"/>
              </a:ext>
            </a:extLst>
          </p:cNvPr>
          <p:cNvSpPr>
            <a:spLocks noGrp="1"/>
          </p:cNvSpPr>
          <p:nvPr>
            <p:ph sz="half" idx="1"/>
          </p:nvPr>
        </p:nvSpPr>
        <p:spPr>
          <a:xfrm>
            <a:off x="449179" y="1690688"/>
            <a:ext cx="4572000" cy="4802187"/>
          </a:xfrm>
        </p:spPr>
        <p:txBody>
          <a:bodyPr>
            <a:normAutofit fontScale="92500" lnSpcReduction="20000"/>
          </a:bodyPr>
          <a:lstStyle/>
          <a:p>
            <a:r>
              <a:rPr lang="en-US" sz="2800" dirty="0">
                <a:effectLst/>
                <a:latin typeface="Calibri" panose="020F0502020204030204" pitchFamily="34" charset="0"/>
                <a:ea typeface="Calibri" panose="020F0502020204030204" pitchFamily="34" charset="0"/>
                <a:cs typeface="Times New Roman" panose="02020603050405020304" pitchFamily="18" charset="0"/>
              </a:rPr>
              <a:t>Summer term has </a:t>
            </a:r>
            <a:r>
              <a:rPr lang="en-US" sz="2800" b="1" dirty="0">
                <a:effectLst/>
                <a:latin typeface="Calibri" panose="020F0502020204030204" pitchFamily="34" charset="0"/>
                <a:ea typeface="Calibri" panose="020F0502020204030204" pitchFamily="34" charset="0"/>
                <a:cs typeface="Times New Roman" panose="02020603050405020304" pitchFamily="18" charset="0"/>
              </a:rPr>
              <a:t>SIX</a:t>
            </a:r>
            <a:r>
              <a:rPr lang="en-US" sz="2800" dirty="0">
                <a:effectLst/>
                <a:latin typeface="Calibri" panose="020F0502020204030204" pitchFamily="34" charset="0"/>
                <a:ea typeface="Calibri" panose="020F0502020204030204" pitchFamily="34" charset="0"/>
                <a:cs typeface="Times New Roman" panose="02020603050405020304" pitchFamily="18" charset="0"/>
              </a:rPr>
              <a:t> sessions </a:t>
            </a:r>
            <a:r>
              <a:rPr lang="en-US" dirty="0">
                <a:effectLst/>
                <a:latin typeface="Calibri" panose="020F0502020204030204" pitchFamily="34" charset="0"/>
                <a:ea typeface="Calibri" panose="020F0502020204030204" pitchFamily="34" charset="0"/>
                <a:cs typeface="Times New Roman" panose="02020603050405020304" pitchFamily="18" charset="0"/>
              </a:rPr>
              <a:t>(aka mini-terms) </a:t>
            </a: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Your enrollment in each mini-term is certified separately</a:t>
            </a: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cs typeface="Times New Roman" panose="02020603050405020304" pitchFamily="18" charset="0"/>
              </a:rPr>
              <a:t>Enrolling in a total of 12 credits </a:t>
            </a:r>
            <a:r>
              <a:rPr lang="en-US" u="sng" dirty="0">
                <a:latin typeface="Calibri" panose="020F0502020204030204" pitchFamily="34" charset="0"/>
                <a:cs typeface="Times New Roman" panose="02020603050405020304" pitchFamily="18" charset="0"/>
              </a:rPr>
              <a:t>does not </a:t>
            </a:r>
            <a:r>
              <a:rPr lang="en-US" dirty="0">
                <a:latin typeface="Calibri" panose="020F0502020204030204" pitchFamily="34" charset="0"/>
                <a:cs typeface="Times New Roman" panose="02020603050405020304" pitchFamily="18" charset="0"/>
              </a:rPr>
              <a:t>mean you are enrolled full-time for the summer term (for VA benefits)</a:t>
            </a:r>
          </a:p>
          <a:p>
            <a:endParaRPr lang="en-US" dirty="0">
              <a:latin typeface="Calibri" panose="020F0502020204030204" pitchFamily="34" charset="0"/>
              <a:cs typeface="Times New Roman" panose="02020603050405020304" pitchFamily="18" charset="0"/>
            </a:endParaRPr>
          </a:p>
          <a:p>
            <a:r>
              <a:rPr lang="en-US" dirty="0">
                <a:latin typeface="Calibri" panose="020F0502020204030204" pitchFamily="34" charset="0"/>
                <a:cs typeface="Times New Roman" panose="02020603050405020304" pitchFamily="18" charset="0"/>
              </a:rPr>
              <a:t>Registration for all summer terms opens April 14</a:t>
            </a:r>
          </a:p>
          <a:p>
            <a:pPr marL="0" indent="0">
              <a:buNone/>
            </a:pPr>
            <a:endParaRPr lang="en-US" dirty="0"/>
          </a:p>
        </p:txBody>
      </p:sp>
      <p:graphicFrame>
        <p:nvGraphicFramePr>
          <p:cNvPr id="14" name="Table 15">
            <a:extLst>
              <a:ext uri="{FF2B5EF4-FFF2-40B4-BE49-F238E27FC236}">
                <a16:creationId xmlns:a16="http://schemas.microsoft.com/office/drawing/2014/main" id="{85DE9294-50DF-5025-89B4-8115B61ADFDF}"/>
              </a:ext>
            </a:extLst>
          </p:cNvPr>
          <p:cNvGraphicFramePr>
            <a:graphicFrameLocks noGrp="1"/>
          </p:cNvGraphicFramePr>
          <p:nvPr>
            <p:extLst>
              <p:ext uri="{D42A27DB-BD31-4B8C-83A1-F6EECF244321}">
                <p14:modId xmlns:p14="http://schemas.microsoft.com/office/powerpoint/2010/main" val="3808422410"/>
              </p:ext>
            </p:extLst>
          </p:nvPr>
        </p:nvGraphicFramePr>
        <p:xfrm>
          <a:off x="5438273" y="1825624"/>
          <a:ext cx="6096498" cy="4477805"/>
        </p:xfrm>
        <a:graphic>
          <a:graphicData uri="http://schemas.openxmlformats.org/drawingml/2006/table">
            <a:tbl>
              <a:tblPr firstRow="1" bandRow="1">
                <a:tableStyleId>{00A15C55-8517-42AA-B614-E9B94910E393}</a:tableStyleId>
              </a:tblPr>
              <a:tblGrid>
                <a:gridCol w="2032166">
                  <a:extLst>
                    <a:ext uri="{9D8B030D-6E8A-4147-A177-3AD203B41FA5}">
                      <a16:colId xmlns:a16="http://schemas.microsoft.com/office/drawing/2014/main" val="1798137792"/>
                    </a:ext>
                  </a:extLst>
                </a:gridCol>
                <a:gridCol w="2032166">
                  <a:extLst>
                    <a:ext uri="{9D8B030D-6E8A-4147-A177-3AD203B41FA5}">
                      <a16:colId xmlns:a16="http://schemas.microsoft.com/office/drawing/2014/main" val="2925548390"/>
                    </a:ext>
                  </a:extLst>
                </a:gridCol>
                <a:gridCol w="2032166">
                  <a:extLst>
                    <a:ext uri="{9D8B030D-6E8A-4147-A177-3AD203B41FA5}">
                      <a16:colId xmlns:a16="http://schemas.microsoft.com/office/drawing/2014/main" val="3698446728"/>
                    </a:ext>
                  </a:extLst>
                </a:gridCol>
              </a:tblGrid>
              <a:tr h="807478">
                <a:tc>
                  <a:txBody>
                    <a:bodyPr/>
                    <a:lstStyle/>
                    <a:p>
                      <a:r>
                        <a:rPr lang="en-US"/>
                        <a:t>Summer Term Sessions</a:t>
                      </a:r>
                      <a:endParaRPr lang="en-US" dirty="0"/>
                    </a:p>
                  </a:txBody>
                  <a:tcPr/>
                </a:tc>
                <a:tc>
                  <a:txBody>
                    <a:bodyPr/>
                    <a:lstStyle/>
                    <a:p>
                      <a:r>
                        <a:rPr lang="en-US"/>
                        <a:t>Standard or Non-standard</a:t>
                      </a:r>
                      <a:endParaRPr lang="en-US" dirty="0"/>
                    </a:p>
                  </a:txBody>
                  <a:tcPr/>
                </a:tc>
                <a:tc>
                  <a:txBody>
                    <a:bodyPr/>
                    <a:lstStyle/>
                    <a:p>
                      <a:r>
                        <a:rPr lang="en-US" dirty="0"/>
                        <a:t>Session Dates</a:t>
                      </a:r>
                    </a:p>
                  </a:txBody>
                  <a:tcPr/>
                </a:tc>
                <a:extLst>
                  <a:ext uri="{0D108BD9-81ED-4DB2-BD59-A6C34878D82A}">
                    <a16:rowId xmlns:a16="http://schemas.microsoft.com/office/drawing/2014/main" val="1170457832"/>
                  </a:ext>
                </a:extLst>
              </a:tr>
              <a:tr h="469927">
                <a:tc>
                  <a:txBody>
                    <a:bodyPr/>
                    <a:lstStyle/>
                    <a:p>
                      <a:r>
                        <a:rPr lang="en-US"/>
                        <a:t>Session 1</a:t>
                      </a:r>
                      <a:endParaRPr lang="en-US" dirty="0"/>
                    </a:p>
                  </a:txBody>
                  <a:tcPr/>
                </a:tc>
                <a:tc>
                  <a:txBody>
                    <a:bodyPr/>
                    <a:lstStyle/>
                    <a:p>
                      <a:r>
                        <a:rPr lang="en-US" dirty="0"/>
                        <a:t>Standard length </a:t>
                      </a:r>
                    </a:p>
                  </a:txBody>
                  <a:tcPr/>
                </a:tc>
                <a:tc>
                  <a:txBody>
                    <a:bodyPr/>
                    <a:lstStyle/>
                    <a:p>
                      <a:r>
                        <a:rPr lang="en-US" dirty="0"/>
                        <a:t>June 23 – Sept 5</a:t>
                      </a:r>
                    </a:p>
                  </a:txBody>
                  <a:tcPr/>
                </a:tc>
                <a:extLst>
                  <a:ext uri="{0D108BD9-81ED-4DB2-BD59-A6C34878D82A}">
                    <a16:rowId xmlns:a16="http://schemas.microsoft.com/office/drawing/2014/main" val="4204883801"/>
                  </a:ext>
                </a:extLst>
              </a:tr>
              <a:tr h="632283">
                <a:tc>
                  <a:txBody>
                    <a:bodyPr/>
                    <a:lstStyle/>
                    <a:p>
                      <a:r>
                        <a:rPr lang="en-US"/>
                        <a:t>Session 2</a:t>
                      </a:r>
                      <a:endParaRPr lang="en-US" dirty="0"/>
                    </a:p>
                  </a:txBody>
                  <a:tcPr/>
                </a:tc>
                <a:tc>
                  <a:txBody>
                    <a:bodyPr/>
                    <a:lstStyle/>
                    <a:p>
                      <a:r>
                        <a:rPr lang="en-US"/>
                        <a:t>Non-standard length</a:t>
                      </a:r>
                      <a:endParaRPr lang="en-US" dirty="0"/>
                    </a:p>
                  </a:txBody>
                  <a:tcPr/>
                </a:tc>
                <a:tc>
                  <a:txBody>
                    <a:bodyPr/>
                    <a:lstStyle/>
                    <a:p>
                      <a:r>
                        <a:rPr lang="en-US" dirty="0"/>
                        <a:t>Jun 23 – Jul 18</a:t>
                      </a:r>
                    </a:p>
                  </a:txBody>
                  <a:tcPr/>
                </a:tc>
                <a:extLst>
                  <a:ext uri="{0D108BD9-81ED-4DB2-BD59-A6C34878D82A}">
                    <a16:rowId xmlns:a16="http://schemas.microsoft.com/office/drawing/2014/main" val="624891955"/>
                  </a:ext>
                </a:extLst>
              </a:tr>
              <a:tr h="632283">
                <a:tc>
                  <a:txBody>
                    <a:bodyPr/>
                    <a:lstStyle/>
                    <a:p>
                      <a:r>
                        <a:rPr lang="en-US"/>
                        <a:t>Session 3</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Non-standard length</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 23 – Aug 15</a:t>
                      </a:r>
                    </a:p>
                  </a:txBody>
                  <a:tcPr/>
                </a:tc>
                <a:extLst>
                  <a:ext uri="{0D108BD9-81ED-4DB2-BD59-A6C34878D82A}">
                    <a16:rowId xmlns:a16="http://schemas.microsoft.com/office/drawing/2014/main" val="2820734809"/>
                  </a:ext>
                </a:extLst>
              </a:tr>
              <a:tr h="632283">
                <a:tc>
                  <a:txBody>
                    <a:bodyPr/>
                    <a:lstStyle/>
                    <a:p>
                      <a:r>
                        <a:rPr lang="en-US" dirty="0"/>
                        <a:t>Session 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Non-standard length</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Jul 21 – Aug 15</a:t>
                      </a:r>
                    </a:p>
                  </a:txBody>
                  <a:tcPr/>
                </a:tc>
                <a:extLst>
                  <a:ext uri="{0D108BD9-81ED-4DB2-BD59-A6C34878D82A}">
                    <a16:rowId xmlns:a16="http://schemas.microsoft.com/office/drawing/2014/main" val="2278116977"/>
                  </a:ext>
                </a:extLst>
              </a:tr>
              <a:tr h="632283">
                <a:tc>
                  <a:txBody>
                    <a:bodyPr/>
                    <a:lstStyle/>
                    <a:p>
                      <a:r>
                        <a:rPr lang="en-US" dirty="0"/>
                        <a:t>Session 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Non-standard length</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Aug 18 – Sept 5</a:t>
                      </a:r>
                    </a:p>
                  </a:txBody>
                  <a:tcPr/>
                </a:tc>
                <a:extLst>
                  <a:ext uri="{0D108BD9-81ED-4DB2-BD59-A6C34878D82A}">
                    <a16:rowId xmlns:a16="http://schemas.microsoft.com/office/drawing/2014/main" val="1148155228"/>
                  </a:ext>
                </a:extLst>
              </a:tr>
              <a:tr h="632283">
                <a:tc>
                  <a:txBody>
                    <a:bodyPr/>
                    <a:lstStyle/>
                    <a:p>
                      <a:r>
                        <a:rPr lang="en-US"/>
                        <a:t>Session 6</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Non-standard length</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Jun 16 – Jun 20</a:t>
                      </a:r>
                    </a:p>
                  </a:txBody>
                  <a:tcPr/>
                </a:tc>
                <a:extLst>
                  <a:ext uri="{0D108BD9-81ED-4DB2-BD59-A6C34878D82A}">
                    <a16:rowId xmlns:a16="http://schemas.microsoft.com/office/drawing/2014/main" val="1354332531"/>
                  </a:ext>
                </a:extLst>
              </a:tr>
            </a:tbl>
          </a:graphicData>
        </a:graphic>
      </p:graphicFrame>
    </p:spTree>
    <p:extLst>
      <p:ext uri="{BB962C8B-B14F-4D97-AF65-F5344CB8AC3E}">
        <p14:creationId xmlns:p14="http://schemas.microsoft.com/office/powerpoint/2010/main" val="1372558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63165F-117A-9954-B45E-CCF63F41F415}"/>
              </a:ext>
            </a:extLst>
          </p:cNvPr>
          <p:cNvSpPr>
            <a:spLocks noGrp="1"/>
          </p:cNvSpPr>
          <p:nvPr>
            <p:ph type="title"/>
          </p:nvPr>
        </p:nvSpPr>
        <p:spPr>
          <a:xfrm>
            <a:off x="6412091" y="501651"/>
            <a:ext cx="4395340" cy="1716255"/>
          </a:xfrm>
        </p:spPr>
        <p:txBody>
          <a:bodyPr vert="horz" lIns="91440" tIns="45720" rIns="91440" bIns="45720" rtlCol="0" anchor="b">
            <a:normAutofit fontScale="90000"/>
          </a:bodyPr>
          <a:lstStyle/>
          <a:p>
            <a:r>
              <a:rPr lang="en-US" sz="4300" kern="1200" dirty="0">
                <a:solidFill>
                  <a:schemeClr val="tx1"/>
                </a:solidFill>
                <a:latin typeface="+mj-lt"/>
                <a:ea typeface="+mj-ea"/>
                <a:cs typeface="+mj-cs"/>
              </a:rPr>
              <a:t>Undergraduate Mini-Term Enrollment</a:t>
            </a:r>
          </a:p>
        </p:txBody>
      </p:sp>
      <p:sp>
        <p:nvSpPr>
          <p:cNvPr id="15" name="Rectangle 14">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5215A3AA-3C41-1568-864D-F069AA713272}"/>
              </a:ext>
            </a:extLst>
          </p:cNvPr>
          <p:cNvSpPr>
            <a:spLocks noGrp="1"/>
          </p:cNvSpPr>
          <p:nvPr>
            <p:ph sz="half" idx="1"/>
          </p:nvPr>
        </p:nvSpPr>
        <p:spPr>
          <a:xfrm>
            <a:off x="6412091" y="2526632"/>
            <a:ext cx="4415213" cy="3829717"/>
          </a:xfrm>
        </p:spPr>
        <p:txBody>
          <a:bodyPr vert="horz" lIns="91440" tIns="45720" rIns="91440" bIns="45720" rtlCol="0" anchor="t">
            <a:normAutofit/>
          </a:bodyPr>
          <a:lstStyle/>
          <a:p>
            <a:pPr marL="0" indent="0">
              <a:buNone/>
            </a:pPr>
            <a:r>
              <a:rPr lang="en-US" sz="2000" dirty="0"/>
              <a:t>The number of credits that is considered full-time depends on the length of the session.</a:t>
            </a:r>
          </a:p>
          <a:p>
            <a:pPr marL="0" indent="0">
              <a:buNone/>
            </a:pPr>
            <a:r>
              <a:rPr lang="en-US" sz="2000" dirty="0">
                <a:solidFill>
                  <a:schemeClr val="tx1">
                    <a:alpha val="80000"/>
                  </a:schemeClr>
                </a:solidFill>
              </a:rPr>
              <a:t> </a:t>
            </a:r>
            <a:endParaRPr lang="en-US" sz="2800" u="sng" dirty="0">
              <a:solidFill>
                <a:schemeClr val="tx1">
                  <a:alpha val="80000"/>
                </a:schemeClr>
              </a:solidFill>
            </a:endParaRPr>
          </a:p>
          <a:p>
            <a:pPr marL="0" indent="0" algn="ctr">
              <a:buNone/>
            </a:pPr>
            <a:r>
              <a:rPr lang="en-US" sz="2800" u="sng" dirty="0">
                <a:solidFill>
                  <a:schemeClr val="tx1">
                    <a:alpha val="80000"/>
                  </a:schemeClr>
                </a:solidFill>
              </a:rPr>
              <a:t>Quick Trick! </a:t>
            </a:r>
          </a:p>
          <a:p>
            <a:pPr marL="0" indent="0">
              <a:buNone/>
            </a:pPr>
            <a:r>
              <a:rPr lang="en-US" sz="2000" dirty="0">
                <a:solidFill>
                  <a:schemeClr val="tx1">
                    <a:alpha val="80000"/>
                  </a:schemeClr>
                </a:solidFill>
              </a:rPr>
              <a:t>Number of weeks in the mini-term is equal to the number of credits that are considered full-time for that mini-term (for undergraduates)!</a:t>
            </a: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8" name="Table 15">
            <a:extLst>
              <a:ext uri="{FF2B5EF4-FFF2-40B4-BE49-F238E27FC236}">
                <a16:creationId xmlns:a16="http://schemas.microsoft.com/office/drawing/2014/main" id="{3E39CF58-35E8-3F0E-39C2-ED4E78C2995C}"/>
              </a:ext>
            </a:extLst>
          </p:cNvPr>
          <p:cNvGraphicFramePr>
            <a:graphicFrameLocks noGrp="1"/>
          </p:cNvGraphicFramePr>
          <p:nvPr>
            <p:extLst>
              <p:ext uri="{D42A27DB-BD31-4B8C-83A1-F6EECF244321}">
                <p14:modId xmlns:p14="http://schemas.microsoft.com/office/powerpoint/2010/main" val="4268885439"/>
              </p:ext>
            </p:extLst>
          </p:nvPr>
        </p:nvGraphicFramePr>
        <p:xfrm>
          <a:off x="965071" y="299509"/>
          <a:ext cx="3847562" cy="6258987"/>
        </p:xfrm>
        <a:graphic>
          <a:graphicData uri="http://schemas.openxmlformats.org/drawingml/2006/table">
            <a:tbl>
              <a:tblPr firstRow="1" bandRow="1">
                <a:tableStyleId>{00A15C55-8517-42AA-B614-E9B94910E393}</a:tableStyleId>
              </a:tblPr>
              <a:tblGrid>
                <a:gridCol w="1238762">
                  <a:extLst>
                    <a:ext uri="{9D8B030D-6E8A-4147-A177-3AD203B41FA5}">
                      <a16:colId xmlns:a16="http://schemas.microsoft.com/office/drawing/2014/main" val="1798137792"/>
                    </a:ext>
                  </a:extLst>
                </a:gridCol>
                <a:gridCol w="1417774">
                  <a:extLst>
                    <a:ext uri="{9D8B030D-6E8A-4147-A177-3AD203B41FA5}">
                      <a16:colId xmlns:a16="http://schemas.microsoft.com/office/drawing/2014/main" val="2925548390"/>
                    </a:ext>
                  </a:extLst>
                </a:gridCol>
                <a:gridCol w="1191026">
                  <a:extLst>
                    <a:ext uri="{9D8B030D-6E8A-4147-A177-3AD203B41FA5}">
                      <a16:colId xmlns:a16="http://schemas.microsoft.com/office/drawing/2014/main" val="3698446728"/>
                    </a:ext>
                  </a:extLst>
                </a:gridCol>
              </a:tblGrid>
              <a:tr h="894141">
                <a:tc>
                  <a:txBody>
                    <a:bodyPr/>
                    <a:lstStyle/>
                    <a:p>
                      <a:r>
                        <a:rPr lang="en-US" sz="1700"/>
                        <a:t>Summer Term Sessions</a:t>
                      </a:r>
                    </a:p>
                  </a:txBody>
                  <a:tcPr marL="85975" marR="85975" marT="42988" marB="42988"/>
                </a:tc>
                <a:tc>
                  <a:txBody>
                    <a:bodyPr/>
                    <a:lstStyle/>
                    <a:p>
                      <a:r>
                        <a:rPr lang="en-US" sz="1700" dirty="0"/>
                        <a:t>Standard or Non-standard</a:t>
                      </a:r>
                    </a:p>
                  </a:txBody>
                  <a:tcPr marL="85975" marR="85975" marT="42988" marB="42988"/>
                </a:tc>
                <a:tc>
                  <a:txBody>
                    <a:bodyPr/>
                    <a:lstStyle/>
                    <a:p>
                      <a:r>
                        <a:rPr lang="en-US" sz="1700"/>
                        <a:t>Full-Time Credits</a:t>
                      </a:r>
                    </a:p>
                  </a:txBody>
                  <a:tcPr marL="85975" marR="85975" marT="42988" marB="42988"/>
                </a:tc>
                <a:extLst>
                  <a:ext uri="{0D108BD9-81ED-4DB2-BD59-A6C34878D82A}">
                    <a16:rowId xmlns:a16="http://schemas.microsoft.com/office/drawing/2014/main" val="1170457832"/>
                  </a:ext>
                </a:extLst>
              </a:tr>
              <a:tr h="894141">
                <a:tc>
                  <a:txBody>
                    <a:bodyPr/>
                    <a:lstStyle/>
                    <a:p>
                      <a:r>
                        <a:rPr lang="en-US" sz="1700"/>
                        <a:t>Session 1</a:t>
                      </a:r>
                    </a:p>
                  </a:txBody>
                  <a:tcPr marL="85975" marR="85975" marT="42988" marB="42988"/>
                </a:tc>
                <a:tc>
                  <a:txBody>
                    <a:bodyPr/>
                    <a:lstStyle/>
                    <a:p>
                      <a:r>
                        <a:rPr lang="en-US" sz="1700"/>
                        <a:t>11-week standard length term</a:t>
                      </a:r>
                    </a:p>
                  </a:txBody>
                  <a:tcPr marL="85975" marR="85975" marT="42988" marB="42988"/>
                </a:tc>
                <a:tc>
                  <a:txBody>
                    <a:bodyPr/>
                    <a:lstStyle/>
                    <a:p>
                      <a:r>
                        <a:rPr lang="en-US" sz="1700" dirty="0"/>
                        <a:t>12</a:t>
                      </a:r>
                    </a:p>
                  </a:txBody>
                  <a:tcPr marL="85975" marR="85975" marT="42988" marB="42988"/>
                </a:tc>
                <a:extLst>
                  <a:ext uri="{0D108BD9-81ED-4DB2-BD59-A6C34878D82A}">
                    <a16:rowId xmlns:a16="http://schemas.microsoft.com/office/drawing/2014/main" val="4204883801"/>
                  </a:ext>
                </a:extLst>
              </a:tr>
              <a:tr h="894141">
                <a:tc>
                  <a:txBody>
                    <a:bodyPr/>
                    <a:lstStyle/>
                    <a:p>
                      <a:r>
                        <a:rPr lang="en-US" sz="1700"/>
                        <a:t>Session 2</a:t>
                      </a:r>
                    </a:p>
                  </a:txBody>
                  <a:tcPr marL="85975" marR="85975" marT="42988" marB="42988"/>
                </a:tc>
                <a:tc>
                  <a:txBody>
                    <a:bodyPr/>
                    <a:lstStyle/>
                    <a:p>
                      <a:r>
                        <a:rPr lang="en-US" sz="1700"/>
                        <a:t>4-week non-standard length</a:t>
                      </a:r>
                    </a:p>
                  </a:txBody>
                  <a:tcPr marL="85975" marR="85975" marT="42988" marB="42988"/>
                </a:tc>
                <a:tc>
                  <a:txBody>
                    <a:bodyPr/>
                    <a:lstStyle/>
                    <a:p>
                      <a:r>
                        <a:rPr lang="en-US" sz="1700"/>
                        <a:t>4</a:t>
                      </a:r>
                    </a:p>
                  </a:txBody>
                  <a:tcPr marL="85975" marR="85975" marT="42988" marB="42988"/>
                </a:tc>
                <a:extLst>
                  <a:ext uri="{0D108BD9-81ED-4DB2-BD59-A6C34878D82A}">
                    <a16:rowId xmlns:a16="http://schemas.microsoft.com/office/drawing/2014/main" val="624891955"/>
                  </a:ext>
                </a:extLst>
              </a:tr>
              <a:tr h="894141">
                <a:tc>
                  <a:txBody>
                    <a:bodyPr/>
                    <a:lstStyle/>
                    <a:p>
                      <a:r>
                        <a:rPr lang="en-US" sz="1700"/>
                        <a:t>Session 3</a:t>
                      </a:r>
                    </a:p>
                  </a:txBody>
                  <a:tcPr marL="85975" marR="85975" marT="42988" marB="4298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8-week non-standard length</a:t>
                      </a:r>
                    </a:p>
                  </a:txBody>
                  <a:tcPr marL="85975" marR="85975" marT="42988" marB="42988"/>
                </a:tc>
                <a:tc>
                  <a:txBody>
                    <a:bodyPr/>
                    <a:lstStyle/>
                    <a:p>
                      <a:r>
                        <a:rPr lang="en-US" sz="1700"/>
                        <a:t>8</a:t>
                      </a:r>
                    </a:p>
                  </a:txBody>
                  <a:tcPr marL="85975" marR="85975" marT="42988" marB="42988"/>
                </a:tc>
                <a:extLst>
                  <a:ext uri="{0D108BD9-81ED-4DB2-BD59-A6C34878D82A}">
                    <a16:rowId xmlns:a16="http://schemas.microsoft.com/office/drawing/2014/main" val="2820734809"/>
                  </a:ext>
                </a:extLst>
              </a:tr>
              <a:tr h="894141">
                <a:tc>
                  <a:txBody>
                    <a:bodyPr/>
                    <a:lstStyle/>
                    <a:p>
                      <a:r>
                        <a:rPr lang="en-US" sz="1700"/>
                        <a:t>Session 4</a:t>
                      </a:r>
                    </a:p>
                  </a:txBody>
                  <a:tcPr marL="85975" marR="85975" marT="42988" marB="4298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a:t>4-week non-standard length</a:t>
                      </a:r>
                    </a:p>
                  </a:txBody>
                  <a:tcPr marL="85975" marR="85975" marT="42988" marB="42988"/>
                </a:tc>
                <a:tc>
                  <a:txBody>
                    <a:bodyPr/>
                    <a:lstStyle/>
                    <a:p>
                      <a:r>
                        <a:rPr lang="en-US" sz="1700"/>
                        <a:t>4</a:t>
                      </a:r>
                    </a:p>
                  </a:txBody>
                  <a:tcPr marL="85975" marR="85975" marT="42988" marB="42988"/>
                </a:tc>
                <a:extLst>
                  <a:ext uri="{0D108BD9-81ED-4DB2-BD59-A6C34878D82A}">
                    <a16:rowId xmlns:a16="http://schemas.microsoft.com/office/drawing/2014/main" val="2278116977"/>
                  </a:ext>
                </a:extLst>
              </a:tr>
              <a:tr h="894141">
                <a:tc>
                  <a:txBody>
                    <a:bodyPr/>
                    <a:lstStyle/>
                    <a:p>
                      <a:r>
                        <a:rPr lang="en-US" sz="1700"/>
                        <a:t>Session 5</a:t>
                      </a:r>
                    </a:p>
                  </a:txBody>
                  <a:tcPr marL="85975" marR="85975" marT="42988" marB="4298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a:t>3-week non-standard length</a:t>
                      </a:r>
                    </a:p>
                  </a:txBody>
                  <a:tcPr marL="85975" marR="85975" marT="42988" marB="42988"/>
                </a:tc>
                <a:tc>
                  <a:txBody>
                    <a:bodyPr/>
                    <a:lstStyle/>
                    <a:p>
                      <a:r>
                        <a:rPr lang="en-US" sz="1700"/>
                        <a:t>3</a:t>
                      </a:r>
                    </a:p>
                  </a:txBody>
                  <a:tcPr marL="85975" marR="85975" marT="42988" marB="42988"/>
                </a:tc>
                <a:extLst>
                  <a:ext uri="{0D108BD9-81ED-4DB2-BD59-A6C34878D82A}">
                    <a16:rowId xmlns:a16="http://schemas.microsoft.com/office/drawing/2014/main" val="1148155228"/>
                  </a:ext>
                </a:extLst>
              </a:tr>
              <a:tr h="894141">
                <a:tc>
                  <a:txBody>
                    <a:bodyPr/>
                    <a:lstStyle/>
                    <a:p>
                      <a:r>
                        <a:rPr lang="en-US" sz="1700"/>
                        <a:t>Session 6</a:t>
                      </a:r>
                    </a:p>
                  </a:txBody>
                  <a:tcPr marL="85975" marR="85975" marT="42988" marB="4298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a:t>1-week non-standard length</a:t>
                      </a:r>
                    </a:p>
                  </a:txBody>
                  <a:tcPr marL="85975" marR="85975" marT="42988" marB="42988"/>
                </a:tc>
                <a:tc>
                  <a:txBody>
                    <a:bodyPr/>
                    <a:lstStyle/>
                    <a:p>
                      <a:r>
                        <a:rPr lang="en-US" sz="1700" dirty="0"/>
                        <a:t>1</a:t>
                      </a:r>
                    </a:p>
                  </a:txBody>
                  <a:tcPr marL="85975" marR="85975" marT="42988" marB="42988"/>
                </a:tc>
                <a:extLst>
                  <a:ext uri="{0D108BD9-81ED-4DB2-BD59-A6C34878D82A}">
                    <a16:rowId xmlns:a16="http://schemas.microsoft.com/office/drawing/2014/main" val="1354332531"/>
                  </a:ext>
                </a:extLst>
              </a:tr>
            </a:tbl>
          </a:graphicData>
        </a:graphic>
      </p:graphicFrame>
    </p:spTree>
    <p:extLst>
      <p:ext uri="{BB962C8B-B14F-4D97-AF65-F5344CB8AC3E}">
        <p14:creationId xmlns:p14="http://schemas.microsoft.com/office/powerpoint/2010/main" val="2469961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63165F-117A-9954-B45E-CCF63F41F415}"/>
              </a:ext>
            </a:extLst>
          </p:cNvPr>
          <p:cNvSpPr>
            <a:spLocks noGrp="1"/>
          </p:cNvSpPr>
          <p:nvPr>
            <p:ph type="title"/>
          </p:nvPr>
        </p:nvSpPr>
        <p:spPr>
          <a:xfrm>
            <a:off x="6412091" y="501651"/>
            <a:ext cx="4395340" cy="1716255"/>
          </a:xfrm>
        </p:spPr>
        <p:txBody>
          <a:bodyPr vert="horz" lIns="91440" tIns="45720" rIns="91440" bIns="45720" rtlCol="0" anchor="b">
            <a:normAutofit/>
          </a:bodyPr>
          <a:lstStyle/>
          <a:p>
            <a:r>
              <a:rPr lang="en-US" sz="4300" kern="1200" dirty="0">
                <a:solidFill>
                  <a:schemeClr val="tx1"/>
                </a:solidFill>
                <a:latin typeface="+mj-lt"/>
                <a:ea typeface="+mj-ea"/>
                <a:cs typeface="+mj-cs"/>
              </a:rPr>
              <a:t>Graduate Mini-Term Enrollment</a:t>
            </a:r>
          </a:p>
        </p:txBody>
      </p:sp>
      <p:sp>
        <p:nvSpPr>
          <p:cNvPr id="15" name="Rectangle 14">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5215A3AA-3C41-1568-864D-F069AA713272}"/>
              </a:ext>
            </a:extLst>
          </p:cNvPr>
          <p:cNvSpPr>
            <a:spLocks noGrp="1"/>
          </p:cNvSpPr>
          <p:nvPr>
            <p:ph sz="half" idx="1"/>
          </p:nvPr>
        </p:nvSpPr>
        <p:spPr>
          <a:xfrm>
            <a:off x="6412091" y="2526632"/>
            <a:ext cx="4415213" cy="3829717"/>
          </a:xfrm>
        </p:spPr>
        <p:txBody>
          <a:bodyPr vert="horz" lIns="91440" tIns="45720" rIns="91440" bIns="45720" rtlCol="0" anchor="t">
            <a:normAutofit/>
          </a:bodyPr>
          <a:lstStyle/>
          <a:p>
            <a:pPr marL="0" indent="0">
              <a:buNone/>
            </a:pPr>
            <a:r>
              <a:rPr lang="en-US" sz="2000" dirty="0"/>
              <a:t>The number of credits that is considered full-time depends on the length of the session.</a:t>
            </a:r>
          </a:p>
          <a:p>
            <a:pPr marL="0" indent="0">
              <a:buNone/>
            </a:pPr>
            <a:r>
              <a:rPr lang="en-US" sz="2000" dirty="0">
                <a:solidFill>
                  <a:schemeClr val="tx1">
                    <a:alpha val="80000"/>
                  </a:schemeClr>
                </a:solidFill>
              </a:rPr>
              <a:t> </a:t>
            </a:r>
            <a:endParaRPr lang="en-US" sz="2800" u="sng" dirty="0">
              <a:solidFill>
                <a:schemeClr val="tx1">
                  <a:alpha val="80000"/>
                </a:schemeClr>
              </a:solidFill>
            </a:endParaRPr>
          </a:p>
          <a:p>
            <a:pPr marL="0" indent="0">
              <a:buNone/>
            </a:pPr>
            <a:endParaRPr lang="en-US" sz="2000" dirty="0"/>
          </a:p>
          <a:p>
            <a:pPr marL="0" indent="0">
              <a:buNone/>
            </a:pPr>
            <a:r>
              <a:rPr lang="en-US" sz="2000" dirty="0">
                <a:solidFill>
                  <a:schemeClr val="tx1">
                    <a:alpha val="80000"/>
                  </a:schemeClr>
                </a:solidFill>
              </a:rPr>
              <a:t> </a:t>
            </a:r>
            <a:endParaRPr lang="en-US" sz="2800" u="sng"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8" name="Table 15">
            <a:extLst>
              <a:ext uri="{FF2B5EF4-FFF2-40B4-BE49-F238E27FC236}">
                <a16:creationId xmlns:a16="http://schemas.microsoft.com/office/drawing/2014/main" id="{3E39CF58-35E8-3F0E-39C2-ED4E78C2995C}"/>
              </a:ext>
            </a:extLst>
          </p:cNvPr>
          <p:cNvGraphicFramePr>
            <a:graphicFrameLocks noGrp="1"/>
          </p:cNvGraphicFramePr>
          <p:nvPr>
            <p:extLst>
              <p:ext uri="{D42A27DB-BD31-4B8C-83A1-F6EECF244321}">
                <p14:modId xmlns:p14="http://schemas.microsoft.com/office/powerpoint/2010/main" val="747825862"/>
              </p:ext>
            </p:extLst>
          </p:nvPr>
        </p:nvGraphicFramePr>
        <p:xfrm>
          <a:off x="965070" y="299509"/>
          <a:ext cx="3849773" cy="6258987"/>
        </p:xfrm>
        <a:graphic>
          <a:graphicData uri="http://schemas.openxmlformats.org/drawingml/2006/table">
            <a:tbl>
              <a:tblPr firstRow="1" bandRow="1">
                <a:tableStyleId>{00A15C55-8517-42AA-B614-E9B94910E393}</a:tableStyleId>
              </a:tblPr>
              <a:tblGrid>
                <a:gridCol w="1239474">
                  <a:extLst>
                    <a:ext uri="{9D8B030D-6E8A-4147-A177-3AD203B41FA5}">
                      <a16:colId xmlns:a16="http://schemas.microsoft.com/office/drawing/2014/main" val="1798137792"/>
                    </a:ext>
                  </a:extLst>
                </a:gridCol>
                <a:gridCol w="1418589">
                  <a:extLst>
                    <a:ext uri="{9D8B030D-6E8A-4147-A177-3AD203B41FA5}">
                      <a16:colId xmlns:a16="http://schemas.microsoft.com/office/drawing/2014/main" val="2925548390"/>
                    </a:ext>
                  </a:extLst>
                </a:gridCol>
                <a:gridCol w="1191710">
                  <a:extLst>
                    <a:ext uri="{9D8B030D-6E8A-4147-A177-3AD203B41FA5}">
                      <a16:colId xmlns:a16="http://schemas.microsoft.com/office/drawing/2014/main" val="3698446728"/>
                    </a:ext>
                  </a:extLst>
                </a:gridCol>
              </a:tblGrid>
              <a:tr h="894141">
                <a:tc>
                  <a:txBody>
                    <a:bodyPr/>
                    <a:lstStyle/>
                    <a:p>
                      <a:r>
                        <a:rPr lang="en-US" sz="1700"/>
                        <a:t>Summer Term Sessions</a:t>
                      </a:r>
                    </a:p>
                  </a:txBody>
                  <a:tcPr marL="85975" marR="85975" marT="42988" marB="42988"/>
                </a:tc>
                <a:tc>
                  <a:txBody>
                    <a:bodyPr/>
                    <a:lstStyle/>
                    <a:p>
                      <a:r>
                        <a:rPr lang="en-US" sz="1700"/>
                        <a:t>Standard or Non-standard</a:t>
                      </a:r>
                    </a:p>
                  </a:txBody>
                  <a:tcPr marL="85975" marR="85975" marT="42988" marB="42988"/>
                </a:tc>
                <a:tc>
                  <a:txBody>
                    <a:bodyPr/>
                    <a:lstStyle/>
                    <a:p>
                      <a:r>
                        <a:rPr lang="en-US" sz="1700"/>
                        <a:t>Full-Time Credits</a:t>
                      </a:r>
                    </a:p>
                  </a:txBody>
                  <a:tcPr marL="85975" marR="85975" marT="42988" marB="42988"/>
                </a:tc>
                <a:extLst>
                  <a:ext uri="{0D108BD9-81ED-4DB2-BD59-A6C34878D82A}">
                    <a16:rowId xmlns:a16="http://schemas.microsoft.com/office/drawing/2014/main" val="1170457832"/>
                  </a:ext>
                </a:extLst>
              </a:tr>
              <a:tr h="894141">
                <a:tc>
                  <a:txBody>
                    <a:bodyPr/>
                    <a:lstStyle/>
                    <a:p>
                      <a:r>
                        <a:rPr lang="en-US" sz="1700"/>
                        <a:t>Session 1</a:t>
                      </a:r>
                    </a:p>
                  </a:txBody>
                  <a:tcPr marL="85975" marR="85975" marT="42988" marB="42988"/>
                </a:tc>
                <a:tc>
                  <a:txBody>
                    <a:bodyPr/>
                    <a:lstStyle/>
                    <a:p>
                      <a:r>
                        <a:rPr lang="en-US" sz="1700"/>
                        <a:t>11-week standard length term</a:t>
                      </a:r>
                    </a:p>
                  </a:txBody>
                  <a:tcPr marL="85975" marR="85975" marT="42988" marB="42988"/>
                </a:tc>
                <a:tc>
                  <a:txBody>
                    <a:bodyPr/>
                    <a:lstStyle/>
                    <a:p>
                      <a:r>
                        <a:rPr lang="en-US" sz="1700" dirty="0"/>
                        <a:t>9</a:t>
                      </a:r>
                    </a:p>
                  </a:txBody>
                  <a:tcPr marL="85975" marR="85975" marT="42988" marB="42988"/>
                </a:tc>
                <a:extLst>
                  <a:ext uri="{0D108BD9-81ED-4DB2-BD59-A6C34878D82A}">
                    <a16:rowId xmlns:a16="http://schemas.microsoft.com/office/drawing/2014/main" val="4204883801"/>
                  </a:ext>
                </a:extLst>
              </a:tr>
              <a:tr h="894141">
                <a:tc>
                  <a:txBody>
                    <a:bodyPr/>
                    <a:lstStyle/>
                    <a:p>
                      <a:r>
                        <a:rPr lang="en-US" sz="1700"/>
                        <a:t>Session 2</a:t>
                      </a:r>
                    </a:p>
                  </a:txBody>
                  <a:tcPr marL="85975" marR="85975" marT="42988" marB="42988"/>
                </a:tc>
                <a:tc>
                  <a:txBody>
                    <a:bodyPr/>
                    <a:lstStyle/>
                    <a:p>
                      <a:r>
                        <a:rPr lang="en-US" sz="1700"/>
                        <a:t>4-week non-standard length</a:t>
                      </a:r>
                    </a:p>
                  </a:txBody>
                  <a:tcPr marL="85975" marR="85975" marT="42988" marB="42988"/>
                </a:tc>
                <a:tc>
                  <a:txBody>
                    <a:bodyPr/>
                    <a:lstStyle/>
                    <a:p>
                      <a:r>
                        <a:rPr lang="en-US" sz="1700" dirty="0"/>
                        <a:t>3</a:t>
                      </a:r>
                    </a:p>
                  </a:txBody>
                  <a:tcPr marL="85975" marR="85975" marT="42988" marB="42988"/>
                </a:tc>
                <a:extLst>
                  <a:ext uri="{0D108BD9-81ED-4DB2-BD59-A6C34878D82A}">
                    <a16:rowId xmlns:a16="http://schemas.microsoft.com/office/drawing/2014/main" val="624891955"/>
                  </a:ext>
                </a:extLst>
              </a:tr>
              <a:tr h="894141">
                <a:tc>
                  <a:txBody>
                    <a:bodyPr/>
                    <a:lstStyle/>
                    <a:p>
                      <a:r>
                        <a:rPr lang="en-US" sz="1700"/>
                        <a:t>Session 3</a:t>
                      </a:r>
                    </a:p>
                  </a:txBody>
                  <a:tcPr marL="85975" marR="85975" marT="42988" marB="4298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a:t>8-week non-standard length</a:t>
                      </a:r>
                    </a:p>
                  </a:txBody>
                  <a:tcPr marL="85975" marR="85975" marT="42988" marB="42988"/>
                </a:tc>
                <a:tc>
                  <a:txBody>
                    <a:bodyPr/>
                    <a:lstStyle/>
                    <a:p>
                      <a:r>
                        <a:rPr lang="en-US" sz="1700" dirty="0"/>
                        <a:t>6</a:t>
                      </a:r>
                    </a:p>
                  </a:txBody>
                  <a:tcPr marL="85975" marR="85975" marT="42988" marB="42988"/>
                </a:tc>
                <a:extLst>
                  <a:ext uri="{0D108BD9-81ED-4DB2-BD59-A6C34878D82A}">
                    <a16:rowId xmlns:a16="http://schemas.microsoft.com/office/drawing/2014/main" val="2820734809"/>
                  </a:ext>
                </a:extLst>
              </a:tr>
              <a:tr h="894141">
                <a:tc>
                  <a:txBody>
                    <a:bodyPr/>
                    <a:lstStyle/>
                    <a:p>
                      <a:r>
                        <a:rPr lang="en-US" sz="1700"/>
                        <a:t>Session 4</a:t>
                      </a:r>
                    </a:p>
                  </a:txBody>
                  <a:tcPr marL="85975" marR="85975" marT="42988" marB="4298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a:t>4-week non-standard length</a:t>
                      </a:r>
                    </a:p>
                  </a:txBody>
                  <a:tcPr marL="85975" marR="85975" marT="42988" marB="42988"/>
                </a:tc>
                <a:tc>
                  <a:txBody>
                    <a:bodyPr/>
                    <a:lstStyle/>
                    <a:p>
                      <a:r>
                        <a:rPr lang="en-US" sz="1700" dirty="0"/>
                        <a:t>3</a:t>
                      </a:r>
                    </a:p>
                  </a:txBody>
                  <a:tcPr marL="85975" marR="85975" marT="42988" marB="42988"/>
                </a:tc>
                <a:extLst>
                  <a:ext uri="{0D108BD9-81ED-4DB2-BD59-A6C34878D82A}">
                    <a16:rowId xmlns:a16="http://schemas.microsoft.com/office/drawing/2014/main" val="2278116977"/>
                  </a:ext>
                </a:extLst>
              </a:tr>
              <a:tr h="894141">
                <a:tc>
                  <a:txBody>
                    <a:bodyPr/>
                    <a:lstStyle/>
                    <a:p>
                      <a:r>
                        <a:rPr lang="en-US" sz="1700"/>
                        <a:t>Session 5</a:t>
                      </a:r>
                    </a:p>
                  </a:txBody>
                  <a:tcPr marL="85975" marR="85975" marT="42988" marB="4298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a:t>3-week non-standard length</a:t>
                      </a:r>
                    </a:p>
                  </a:txBody>
                  <a:tcPr marL="85975" marR="85975" marT="42988" marB="42988"/>
                </a:tc>
                <a:tc>
                  <a:txBody>
                    <a:bodyPr/>
                    <a:lstStyle/>
                    <a:p>
                      <a:r>
                        <a:rPr lang="en-US" sz="1700" dirty="0"/>
                        <a:t>3</a:t>
                      </a:r>
                    </a:p>
                  </a:txBody>
                  <a:tcPr marL="85975" marR="85975" marT="42988" marB="42988"/>
                </a:tc>
                <a:extLst>
                  <a:ext uri="{0D108BD9-81ED-4DB2-BD59-A6C34878D82A}">
                    <a16:rowId xmlns:a16="http://schemas.microsoft.com/office/drawing/2014/main" val="1148155228"/>
                  </a:ext>
                </a:extLst>
              </a:tr>
              <a:tr h="894141">
                <a:tc>
                  <a:txBody>
                    <a:bodyPr/>
                    <a:lstStyle/>
                    <a:p>
                      <a:r>
                        <a:rPr lang="en-US" sz="1700"/>
                        <a:t>Session 6</a:t>
                      </a:r>
                    </a:p>
                  </a:txBody>
                  <a:tcPr marL="85975" marR="85975" marT="42988" marB="4298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a:t>1-week non-standard length</a:t>
                      </a:r>
                    </a:p>
                  </a:txBody>
                  <a:tcPr marL="85975" marR="85975" marT="42988" marB="42988"/>
                </a:tc>
                <a:tc>
                  <a:txBody>
                    <a:bodyPr/>
                    <a:lstStyle/>
                    <a:p>
                      <a:r>
                        <a:rPr lang="en-US" sz="1700" dirty="0"/>
                        <a:t>1</a:t>
                      </a:r>
                    </a:p>
                  </a:txBody>
                  <a:tcPr marL="85975" marR="85975" marT="42988" marB="42988"/>
                </a:tc>
                <a:extLst>
                  <a:ext uri="{0D108BD9-81ED-4DB2-BD59-A6C34878D82A}">
                    <a16:rowId xmlns:a16="http://schemas.microsoft.com/office/drawing/2014/main" val="1354332531"/>
                  </a:ext>
                </a:extLst>
              </a:tr>
            </a:tbl>
          </a:graphicData>
        </a:graphic>
      </p:graphicFrame>
    </p:spTree>
    <p:extLst>
      <p:ext uri="{BB962C8B-B14F-4D97-AF65-F5344CB8AC3E}">
        <p14:creationId xmlns:p14="http://schemas.microsoft.com/office/powerpoint/2010/main" val="557787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C8BD37E4-EEBB-FBC5-038B-7EC1BCA57F74}"/>
              </a:ext>
            </a:extLst>
          </p:cNvPr>
          <p:cNvSpPr>
            <a:spLocks noGrp="1"/>
          </p:cNvSpPr>
          <p:nvPr>
            <p:ph type="title"/>
          </p:nvPr>
        </p:nvSpPr>
        <p:spPr>
          <a:xfrm>
            <a:off x="793662" y="386930"/>
            <a:ext cx="10066122" cy="1298448"/>
          </a:xfrm>
        </p:spPr>
        <p:txBody>
          <a:bodyPr vert="horz" lIns="91440" tIns="45720" rIns="91440" bIns="45720" rtlCol="0" anchor="b">
            <a:normAutofit fontScale="90000"/>
          </a:bodyPr>
          <a:lstStyle/>
          <a:p>
            <a:pPr algn="ctr"/>
            <a:r>
              <a:rPr lang="en-US" sz="4800" kern="1200" dirty="0">
                <a:solidFill>
                  <a:schemeClr val="tx1"/>
                </a:solidFill>
                <a:latin typeface="+mj-lt"/>
                <a:ea typeface="+mj-ea"/>
                <a:cs typeface="+mj-cs"/>
              </a:rPr>
              <a:t>	Overlapping Session &amp; VA Enrollment Levels</a:t>
            </a:r>
          </a:p>
        </p:txBody>
      </p:sp>
      <p:sp>
        <p:nvSpPr>
          <p:cNvPr id="14" name="Rectangle 13">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45F4AAE-C05F-DEE3-CC60-C350C13490E8}"/>
              </a:ext>
            </a:extLst>
          </p:cNvPr>
          <p:cNvSpPr txBox="1"/>
          <p:nvPr/>
        </p:nvSpPr>
        <p:spPr>
          <a:xfrm>
            <a:off x="417250" y="2151313"/>
            <a:ext cx="10548862" cy="255473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dirty="0"/>
              <a:t>When the dates of two sessions overlap, the enrollment level from both sessions may be counted towards full-time enrollment by the VA.</a:t>
            </a:r>
          </a:p>
          <a:p>
            <a:pPr indent="-228600">
              <a:lnSpc>
                <a:spcPct val="90000"/>
              </a:lnSpc>
              <a:spcAft>
                <a:spcPts val="600"/>
              </a:spcAft>
              <a:buFont typeface="Arial" panose="020B0604020202020204" pitchFamily="34" charset="0"/>
              <a:buChar char="•"/>
            </a:pPr>
            <a:endParaRPr lang="en-US" dirty="0"/>
          </a:p>
          <a:p>
            <a:pPr indent="-228600">
              <a:lnSpc>
                <a:spcPct val="90000"/>
              </a:lnSpc>
              <a:spcAft>
                <a:spcPts val="600"/>
              </a:spcAft>
              <a:buFont typeface="Arial" panose="020B0604020202020204" pitchFamily="34" charset="0"/>
              <a:buChar char="•"/>
            </a:pPr>
            <a:r>
              <a:rPr lang="en-US" dirty="0"/>
              <a:t>When one session starts or ends, your enrollment level may change and your benefits may increase, decrease, or stop. </a:t>
            </a:r>
          </a:p>
          <a:p>
            <a:pPr indent="-228600">
              <a:lnSpc>
                <a:spcPct val="90000"/>
              </a:lnSpc>
              <a:spcAft>
                <a:spcPts val="600"/>
              </a:spcAft>
              <a:buFont typeface="Arial" panose="020B0604020202020204" pitchFamily="34" charset="0"/>
              <a:buChar char="•"/>
            </a:pPr>
            <a:endParaRPr lang="en-US" dirty="0"/>
          </a:p>
          <a:p>
            <a:pPr indent="-228600">
              <a:lnSpc>
                <a:spcPct val="90000"/>
              </a:lnSpc>
              <a:spcAft>
                <a:spcPts val="600"/>
              </a:spcAft>
              <a:buFont typeface="Arial" panose="020B0604020202020204" pitchFamily="34" charset="0"/>
              <a:buChar char="•"/>
            </a:pPr>
            <a:r>
              <a:rPr lang="en-US" dirty="0"/>
              <a:t>For example, if you are registered in 8 credits during Session 3, you would be considered full-time from June 23-August 15. You would not be considered enrolled after August 15 and your benefits would stop.</a:t>
            </a:r>
          </a:p>
        </p:txBody>
      </p:sp>
      <p:sp>
        <p:nvSpPr>
          <p:cNvPr id="18" name="Rectangle 17">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BAAFDF8-87EF-5E5D-2A8C-672D9BE6E782}"/>
              </a:ext>
            </a:extLst>
          </p:cNvPr>
          <p:cNvPicPr>
            <a:picLocks noChangeAspect="1"/>
          </p:cNvPicPr>
          <p:nvPr/>
        </p:nvPicPr>
        <p:blipFill>
          <a:blip r:embed="rId2"/>
          <a:stretch>
            <a:fillRect/>
          </a:stretch>
        </p:blipFill>
        <p:spPr>
          <a:xfrm>
            <a:off x="523578" y="4584648"/>
            <a:ext cx="10859784" cy="2007825"/>
          </a:xfrm>
          <a:prstGeom prst="rect">
            <a:avLst/>
          </a:prstGeom>
        </p:spPr>
      </p:pic>
    </p:spTree>
    <p:extLst>
      <p:ext uri="{BB962C8B-B14F-4D97-AF65-F5344CB8AC3E}">
        <p14:creationId xmlns:p14="http://schemas.microsoft.com/office/powerpoint/2010/main" val="2912876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AEEBC8-9D30-42EF-95F2-386C2653FB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FA4544-258B-AE46-0661-EFB977C87C31}"/>
              </a:ext>
            </a:extLst>
          </p:cNvPr>
          <p:cNvSpPr>
            <a:spLocks noGrp="1"/>
          </p:cNvSpPr>
          <p:nvPr>
            <p:ph type="title"/>
          </p:nvPr>
        </p:nvSpPr>
        <p:spPr>
          <a:xfrm>
            <a:off x="630936" y="502920"/>
            <a:ext cx="3419856" cy="1463040"/>
          </a:xfrm>
        </p:spPr>
        <p:txBody>
          <a:bodyPr anchor="ctr">
            <a:normAutofit/>
          </a:bodyPr>
          <a:lstStyle/>
          <a:p>
            <a:r>
              <a:rPr lang="en-US" sz="4800" dirty="0"/>
              <a:t>Overlapping Sessions</a:t>
            </a:r>
          </a:p>
        </p:txBody>
      </p:sp>
      <p:sp>
        <p:nvSpPr>
          <p:cNvPr id="11" name="sketch line">
            <a:extLst>
              <a:ext uri="{FF2B5EF4-FFF2-40B4-BE49-F238E27FC236}">
                <a16:creationId xmlns:a16="http://schemas.microsoft.com/office/drawing/2014/main" id="{2E92FA66-67D7-4CB4-94D3-E643A9AD4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66159" y="1225296"/>
            <a:ext cx="1554480" cy="18288"/>
          </a:xfrm>
          <a:custGeom>
            <a:avLst/>
            <a:gdLst>
              <a:gd name="connsiteX0" fmla="*/ 0 w 1554480"/>
              <a:gd name="connsiteY0" fmla="*/ 0 h 18288"/>
              <a:gd name="connsiteX1" fmla="*/ 549250 w 1554480"/>
              <a:gd name="connsiteY1" fmla="*/ 0 h 18288"/>
              <a:gd name="connsiteX2" fmla="*/ 1082954 w 1554480"/>
              <a:gd name="connsiteY2" fmla="*/ 0 h 18288"/>
              <a:gd name="connsiteX3" fmla="*/ 1554480 w 1554480"/>
              <a:gd name="connsiteY3" fmla="*/ 0 h 18288"/>
              <a:gd name="connsiteX4" fmla="*/ 1554480 w 1554480"/>
              <a:gd name="connsiteY4" fmla="*/ 18288 h 18288"/>
              <a:gd name="connsiteX5" fmla="*/ 1067410 w 1554480"/>
              <a:gd name="connsiteY5" fmla="*/ 18288 h 18288"/>
              <a:gd name="connsiteX6" fmla="*/ 549250 w 1554480"/>
              <a:gd name="connsiteY6" fmla="*/ 18288 h 18288"/>
              <a:gd name="connsiteX7" fmla="*/ 0 w 1554480"/>
              <a:gd name="connsiteY7" fmla="*/ 18288 h 18288"/>
              <a:gd name="connsiteX8" fmla="*/ 0 w 1554480"/>
              <a:gd name="connsiteY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366BD94-3A8A-D9E6-CDA6-08154F9F08BB}"/>
              </a:ext>
            </a:extLst>
          </p:cNvPr>
          <p:cNvSpPr>
            <a:spLocks noGrp="1"/>
          </p:cNvSpPr>
          <p:nvPr>
            <p:ph idx="1"/>
          </p:nvPr>
        </p:nvSpPr>
        <p:spPr>
          <a:xfrm>
            <a:off x="4654295" y="521345"/>
            <a:ext cx="6906769" cy="1463040"/>
          </a:xfrm>
        </p:spPr>
        <p:txBody>
          <a:bodyPr anchor="ctr">
            <a:normAutofit/>
          </a:bodyPr>
          <a:lstStyle/>
          <a:p>
            <a:pPr marL="0" indent="0">
              <a:buNone/>
            </a:pPr>
            <a:r>
              <a:rPr lang="en-US" sz="2000" dirty="0"/>
              <a:t>It is important you add up your </a:t>
            </a:r>
            <a:r>
              <a:rPr lang="en-US" sz="2000" u="sng" dirty="0"/>
              <a:t>enrollment levels</a:t>
            </a:r>
            <a:r>
              <a:rPr lang="en-US" sz="2000" dirty="0"/>
              <a:t> (and not credits!) when taking courses in sessions that overlap.</a:t>
            </a:r>
          </a:p>
          <a:p>
            <a:pPr marL="0" indent="0">
              <a:buNone/>
            </a:pPr>
            <a:r>
              <a:rPr lang="en-US" sz="2000" dirty="0"/>
              <a:t>The VA will only combine your enrollment levels when the dates of two or more sessions overlap. </a:t>
            </a:r>
          </a:p>
        </p:txBody>
      </p:sp>
      <p:sp>
        <p:nvSpPr>
          <p:cNvPr id="15" name="TextBox 14">
            <a:extLst>
              <a:ext uri="{FF2B5EF4-FFF2-40B4-BE49-F238E27FC236}">
                <a16:creationId xmlns:a16="http://schemas.microsoft.com/office/drawing/2014/main" id="{03A96FC9-310F-3E13-7726-7601831115B5}"/>
              </a:ext>
            </a:extLst>
          </p:cNvPr>
          <p:cNvSpPr txBox="1"/>
          <p:nvPr/>
        </p:nvSpPr>
        <p:spPr>
          <a:xfrm>
            <a:off x="403980" y="3980781"/>
            <a:ext cx="3930275" cy="954107"/>
          </a:xfrm>
          <a:prstGeom prst="rect">
            <a:avLst/>
          </a:prstGeom>
          <a:solidFill>
            <a:schemeClr val="accent4">
              <a:lumMod val="20000"/>
              <a:lumOff val="80000"/>
            </a:schemeClr>
          </a:solidFill>
          <a:ln>
            <a:solidFill>
              <a:srgbClr val="FFC000"/>
            </a:solidFill>
          </a:ln>
          <a:scene3d>
            <a:camera prst="perspectiveFront"/>
            <a:lightRig rig="threePt" dir="t"/>
          </a:scene3d>
        </p:spPr>
        <p:txBody>
          <a:bodyPr wrap="square" rtlCol="0">
            <a:spAutoFit/>
          </a:bodyPr>
          <a:lstStyle/>
          <a:p>
            <a:r>
              <a:rPr lang="en-US" sz="1400" dirty="0"/>
              <a:t>4 CR = Full</a:t>
            </a:r>
          </a:p>
          <a:p>
            <a:r>
              <a:rPr lang="en-US" sz="1400" dirty="0"/>
              <a:t>3 CR = ¾</a:t>
            </a:r>
          </a:p>
          <a:p>
            <a:r>
              <a:rPr lang="en-US" sz="1400" dirty="0"/>
              <a:t>2 CR = ½</a:t>
            </a:r>
          </a:p>
          <a:p>
            <a:r>
              <a:rPr lang="en-US" sz="1400" dirty="0"/>
              <a:t>1 CR = ¼ </a:t>
            </a:r>
          </a:p>
        </p:txBody>
      </p:sp>
      <p:sp>
        <p:nvSpPr>
          <p:cNvPr id="17" name="TextBox 16">
            <a:extLst>
              <a:ext uri="{FF2B5EF4-FFF2-40B4-BE49-F238E27FC236}">
                <a16:creationId xmlns:a16="http://schemas.microsoft.com/office/drawing/2014/main" id="{E3982168-C00C-FDC9-A5D5-544D167EAD8C}"/>
              </a:ext>
            </a:extLst>
          </p:cNvPr>
          <p:cNvSpPr txBox="1"/>
          <p:nvPr/>
        </p:nvSpPr>
        <p:spPr>
          <a:xfrm>
            <a:off x="3048000" y="3244334"/>
            <a:ext cx="6096000" cy="369332"/>
          </a:xfrm>
          <a:prstGeom prst="rect">
            <a:avLst/>
          </a:prstGeom>
          <a:noFill/>
        </p:spPr>
        <p:txBody>
          <a:bodyPr wrap="square">
            <a:spAutoFit/>
          </a:bodyPr>
          <a:lstStyle/>
          <a:p>
            <a:r>
              <a:rPr lang="en-US" dirty="0">
                <a:solidFill>
                  <a:schemeClr val="bg1"/>
                </a:solidFill>
              </a:rPr>
              <a:t>12 UG CREDITS = FULL-TIME</a:t>
            </a:r>
          </a:p>
        </p:txBody>
      </p:sp>
      <p:sp>
        <p:nvSpPr>
          <p:cNvPr id="18" name="TextBox 17">
            <a:extLst>
              <a:ext uri="{FF2B5EF4-FFF2-40B4-BE49-F238E27FC236}">
                <a16:creationId xmlns:a16="http://schemas.microsoft.com/office/drawing/2014/main" id="{869CF8C5-875E-29BD-5948-46D62D960339}"/>
              </a:ext>
            </a:extLst>
          </p:cNvPr>
          <p:cNvSpPr txBox="1"/>
          <p:nvPr/>
        </p:nvSpPr>
        <p:spPr>
          <a:xfrm>
            <a:off x="4429126" y="4004254"/>
            <a:ext cx="4248150" cy="954107"/>
          </a:xfrm>
          <a:prstGeom prst="rect">
            <a:avLst/>
          </a:prstGeom>
          <a:solidFill>
            <a:schemeClr val="accent4">
              <a:lumMod val="20000"/>
              <a:lumOff val="80000"/>
            </a:schemeClr>
          </a:solidFill>
          <a:ln>
            <a:solidFill>
              <a:srgbClr val="FFC000"/>
            </a:solidFill>
          </a:ln>
          <a:scene3d>
            <a:camera prst="perspectiveFront"/>
            <a:lightRig rig="threePt" dir="t"/>
          </a:scene3d>
        </p:spPr>
        <p:txBody>
          <a:bodyPr wrap="square" rtlCol="0">
            <a:spAutoFit/>
          </a:bodyPr>
          <a:lstStyle/>
          <a:p>
            <a:r>
              <a:rPr lang="en-US" sz="1400" dirty="0"/>
              <a:t>4 CR = Full</a:t>
            </a:r>
          </a:p>
          <a:p>
            <a:r>
              <a:rPr lang="en-US" sz="1400" dirty="0"/>
              <a:t>3 CR = ¾</a:t>
            </a:r>
          </a:p>
          <a:p>
            <a:r>
              <a:rPr lang="en-US" sz="1400" dirty="0"/>
              <a:t>2 CR = ½</a:t>
            </a:r>
          </a:p>
          <a:p>
            <a:r>
              <a:rPr lang="en-US" sz="1400" dirty="0"/>
              <a:t>1 CR = ¼ </a:t>
            </a:r>
          </a:p>
        </p:txBody>
      </p:sp>
      <p:sp>
        <p:nvSpPr>
          <p:cNvPr id="19" name="TextBox 18">
            <a:extLst>
              <a:ext uri="{FF2B5EF4-FFF2-40B4-BE49-F238E27FC236}">
                <a16:creationId xmlns:a16="http://schemas.microsoft.com/office/drawing/2014/main" id="{5B740114-12F7-668D-FEBE-345A27701751}"/>
              </a:ext>
            </a:extLst>
          </p:cNvPr>
          <p:cNvSpPr txBox="1"/>
          <p:nvPr/>
        </p:nvSpPr>
        <p:spPr>
          <a:xfrm>
            <a:off x="403980" y="5330138"/>
            <a:ext cx="8273296" cy="1169551"/>
          </a:xfrm>
          <a:prstGeom prst="rect">
            <a:avLst/>
          </a:prstGeom>
          <a:solidFill>
            <a:schemeClr val="accent4">
              <a:lumMod val="20000"/>
              <a:lumOff val="80000"/>
            </a:schemeClr>
          </a:solidFill>
          <a:ln>
            <a:solidFill>
              <a:srgbClr val="FFC000"/>
            </a:solidFill>
          </a:ln>
          <a:scene3d>
            <a:camera prst="perspectiveFront"/>
            <a:lightRig rig="threePt" dir="t"/>
          </a:scene3d>
        </p:spPr>
        <p:txBody>
          <a:bodyPr wrap="square" rtlCol="0">
            <a:spAutoFit/>
          </a:bodyPr>
          <a:lstStyle/>
          <a:p>
            <a:r>
              <a:rPr lang="en-US" sz="1400" dirty="0"/>
              <a:t>8 CR = Full</a:t>
            </a:r>
          </a:p>
          <a:p>
            <a:r>
              <a:rPr lang="en-US" sz="1400" dirty="0"/>
              <a:t>6-7 CR = ¾</a:t>
            </a:r>
          </a:p>
          <a:p>
            <a:r>
              <a:rPr lang="en-US" sz="1400" dirty="0"/>
              <a:t>4-5 CR = ½</a:t>
            </a:r>
          </a:p>
          <a:p>
            <a:r>
              <a:rPr lang="en-US" sz="1400" dirty="0"/>
              <a:t>3 CR = &lt;½     </a:t>
            </a:r>
          </a:p>
          <a:p>
            <a:r>
              <a:rPr lang="en-US" sz="1400" dirty="0"/>
              <a:t>1-2 CR = ¼ </a:t>
            </a:r>
          </a:p>
        </p:txBody>
      </p:sp>
      <p:sp>
        <p:nvSpPr>
          <p:cNvPr id="20" name="TextBox 19">
            <a:extLst>
              <a:ext uri="{FF2B5EF4-FFF2-40B4-BE49-F238E27FC236}">
                <a16:creationId xmlns:a16="http://schemas.microsoft.com/office/drawing/2014/main" id="{E309679F-A63F-2061-E924-51F2A147682F}"/>
              </a:ext>
            </a:extLst>
          </p:cNvPr>
          <p:cNvSpPr txBox="1"/>
          <p:nvPr/>
        </p:nvSpPr>
        <p:spPr>
          <a:xfrm>
            <a:off x="8763000" y="4004253"/>
            <a:ext cx="2129589" cy="954107"/>
          </a:xfrm>
          <a:prstGeom prst="rect">
            <a:avLst/>
          </a:prstGeom>
          <a:solidFill>
            <a:schemeClr val="accent4">
              <a:lumMod val="20000"/>
              <a:lumOff val="80000"/>
            </a:schemeClr>
          </a:solidFill>
          <a:ln>
            <a:solidFill>
              <a:srgbClr val="FFC000"/>
            </a:solidFill>
          </a:ln>
          <a:scene3d>
            <a:camera prst="perspectiveFront"/>
            <a:lightRig rig="threePt" dir="t"/>
          </a:scene3d>
        </p:spPr>
        <p:txBody>
          <a:bodyPr wrap="square" rtlCol="0">
            <a:spAutoFit/>
          </a:bodyPr>
          <a:lstStyle/>
          <a:p>
            <a:r>
              <a:rPr lang="en-US" sz="1400" dirty="0"/>
              <a:t>3 CR = Full </a:t>
            </a:r>
          </a:p>
          <a:p>
            <a:r>
              <a:rPr lang="en-US" sz="1400" dirty="0"/>
              <a:t>2 CR = ½ </a:t>
            </a:r>
          </a:p>
          <a:p>
            <a:r>
              <a:rPr lang="en-US" sz="1400" dirty="0"/>
              <a:t>1 CR = &lt;½ </a:t>
            </a:r>
          </a:p>
          <a:p>
            <a:endParaRPr lang="en-US" sz="1400" dirty="0"/>
          </a:p>
        </p:txBody>
      </p:sp>
      <p:sp>
        <p:nvSpPr>
          <p:cNvPr id="21" name="TextBox 20">
            <a:extLst>
              <a:ext uri="{FF2B5EF4-FFF2-40B4-BE49-F238E27FC236}">
                <a16:creationId xmlns:a16="http://schemas.microsoft.com/office/drawing/2014/main" id="{3BFF7631-8C27-235C-BA8A-C8310AE99459}"/>
              </a:ext>
            </a:extLst>
          </p:cNvPr>
          <p:cNvSpPr txBox="1"/>
          <p:nvPr/>
        </p:nvSpPr>
        <p:spPr>
          <a:xfrm>
            <a:off x="403980" y="2447868"/>
            <a:ext cx="10566259" cy="1169551"/>
          </a:xfrm>
          <a:prstGeom prst="rect">
            <a:avLst/>
          </a:prstGeom>
          <a:solidFill>
            <a:schemeClr val="accent4">
              <a:lumMod val="20000"/>
              <a:lumOff val="80000"/>
            </a:schemeClr>
          </a:solidFill>
          <a:ln>
            <a:solidFill>
              <a:srgbClr val="FFC000"/>
            </a:solidFill>
          </a:ln>
          <a:scene3d>
            <a:camera prst="perspectiveFront"/>
            <a:lightRig rig="threePt" dir="t"/>
          </a:scene3d>
        </p:spPr>
        <p:txBody>
          <a:bodyPr wrap="square" rtlCol="0">
            <a:spAutoFit/>
          </a:bodyPr>
          <a:lstStyle/>
          <a:p>
            <a:r>
              <a:rPr lang="en-US" sz="1400" dirty="0"/>
              <a:t>12 CR = Full</a:t>
            </a:r>
          </a:p>
          <a:p>
            <a:r>
              <a:rPr lang="en-US" sz="1400" dirty="0"/>
              <a:t>9-11 CR = ¾</a:t>
            </a:r>
          </a:p>
          <a:p>
            <a:r>
              <a:rPr lang="en-US" sz="1400" dirty="0"/>
              <a:t>6-8 CR = ½	</a:t>
            </a:r>
            <a:r>
              <a:rPr lang="en-US" sz="1400"/>
              <a:t> </a:t>
            </a:r>
            <a:endParaRPr lang="en-US" sz="1400" dirty="0"/>
          </a:p>
          <a:p>
            <a:r>
              <a:rPr lang="en-US" sz="1400" dirty="0"/>
              <a:t>4-5 CR = &lt;½     </a:t>
            </a:r>
          </a:p>
          <a:p>
            <a:r>
              <a:rPr lang="en-US" sz="1400" dirty="0"/>
              <a:t>1-3 CR = ¼ </a:t>
            </a:r>
          </a:p>
        </p:txBody>
      </p:sp>
      <p:sp>
        <p:nvSpPr>
          <p:cNvPr id="10" name="TextBox 9">
            <a:extLst>
              <a:ext uri="{FF2B5EF4-FFF2-40B4-BE49-F238E27FC236}">
                <a16:creationId xmlns:a16="http://schemas.microsoft.com/office/drawing/2014/main" id="{AA2F325E-56BA-4206-31AA-6721CA9DFF14}"/>
              </a:ext>
            </a:extLst>
          </p:cNvPr>
          <p:cNvSpPr txBox="1"/>
          <p:nvPr/>
        </p:nvSpPr>
        <p:spPr>
          <a:xfrm>
            <a:off x="396813" y="2062166"/>
            <a:ext cx="10566259" cy="369332"/>
          </a:xfrm>
          <a:prstGeom prst="rect">
            <a:avLst/>
          </a:prstGeom>
          <a:solidFill>
            <a:srgbClr val="FF9900"/>
          </a:solidFill>
        </p:spPr>
        <p:txBody>
          <a:bodyPr wrap="square" rtlCol="0">
            <a:spAutoFit/>
          </a:bodyPr>
          <a:lstStyle/>
          <a:p>
            <a:r>
              <a:rPr lang="en-US" dirty="0"/>
              <a:t>Session 1 ( STANDARD 11 WEEKS )		</a:t>
            </a:r>
          </a:p>
        </p:txBody>
      </p:sp>
      <p:sp>
        <p:nvSpPr>
          <p:cNvPr id="12" name="TextBox 11">
            <a:extLst>
              <a:ext uri="{FF2B5EF4-FFF2-40B4-BE49-F238E27FC236}">
                <a16:creationId xmlns:a16="http://schemas.microsoft.com/office/drawing/2014/main" id="{C6C27D38-8443-17A6-80D9-8BC3274FEA96}"/>
              </a:ext>
            </a:extLst>
          </p:cNvPr>
          <p:cNvSpPr txBox="1"/>
          <p:nvPr/>
        </p:nvSpPr>
        <p:spPr>
          <a:xfrm>
            <a:off x="403980" y="3628284"/>
            <a:ext cx="10566259" cy="369332"/>
          </a:xfrm>
          <a:prstGeom prst="rect">
            <a:avLst/>
          </a:prstGeom>
          <a:solidFill>
            <a:srgbClr val="FF9900"/>
          </a:solidFill>
        </p:spPr>
        <p:txBody>
          <a:bodyPr wrap="square" rtlCol="0">
            <a:spAutoFit/>
          </a:bodyPr>
          <a:lstStyle/>
          <a:p>
            <a:r>
              <a:rPr lang="en-US" dirty="0"/>
              <a:t>Session 2	 (4 WEEKS)                               	      Session 4 (4 WEEKS)                       	                   Session 5 (3 WEEKS)</a:t>
            </a:r>
          </a:p>
        </p:txBody>
      </p:sp>
      <p:sp>
        <p:nvSpPr>
          <p:cNvPr id="13" name="TextBox 12">
            <a:extLst>
              <a:ext uri="{FF2B5EF4-FFF2-40B4-BE49-F238E27FC236}">
                <a16:creationId xmlns:a16="http://schemas.microsoft.com/office/drawing/2014/main" id="{122B9970-7934-B056-165A-CB921C7CAA4F}"/>
              </a:ext>
            </a:extLst>
          </p:cNvPr>
          <p:cNvSpPr txBox="1"/>
          <p:nvPr/>
        </p:nvSpPr>
        <p:spPr>
          <a:xfrm>
            <a:off x="403980" y="4947847"/>
            <a:ext cx="10566259" cy="369332"/>
          </a:xfrm>
          <a:prstGeom prst="rect">
            <a:avLst/>
          </a:prstGeom>
          <a:solidFill>
            <a:srgbClr val="FF9900"/>
          </a:solidFill>
        </p:spPr>
        <p:txBody>
          <a:bodyPr wrap="square" rtlCol="0">
            <a:spAutoFit/>
          </a:bodyPr>
          <a:lstStyle/>
          <a:p>
            <a:r>
              <a:rPr lang="en-US" dirty="0"/>
              <a:t>Session 3 (8 WEEKS)</a:t>
            </a:r>
          </a:p>
        </p:txBody>
      </p:sp>
      <p:sp>
        <p:nvSpPr>
          <p:cNvPr id="14" name="TextBox 13">
            <a:extLst>
              <a:ext uri="{FF2B5EF4-FFF2-40B4-BE49-F238E27FC236}">
                <a16:creationId xmlns:a16="http://schemas.microsoft.com/office/drawing/2014/main" id="{9D5B17A5-A3FB-AC3B-9D61-378485E04751}"/>
              </a:ext>
            </a:extLst>
          </p:cNvPr>
          <p:cNvSpPr txBox="1"/>
          <p:nvPr/>
        </p:nvSpPr>
        <p:spPr>
          <a:xfrm>
            <a:off x="3600450" y="6477260"/>
            <a:ext cx="5248275" cy="369332"/>
          </a:xfrm>
          <a:prstGeom prst="rect">
            <a:avLst/>
          </a:prstGeom>
          <a:noFill/>
        </p:spPr>
        <p:txBody>
          <a:bodyPr wrap="square" rtlCol="0">
            <a:spAutoFit/>
          </a:bodyPr>
          <a:lstStyle/>
          <a:p>
            <a:r>
              <a:rPr lang="en-US" dirty="0"/>
              <a:t>UNDERGRADUATE ENROLLMENT LEVELS</a:t>
            </a:r>
          </a:p>
        </p:txBody>
      </p:sp>
    </p:spTree>
    <p:extLst>
      <p:ext uri="{BB962C8B-B14F-4D97-AF65-F5344CB8AC3E}">
        <p14:creationId xmlns:p14="http://schemas.microsoft.com/office/powerpoint/2010/main" val="2206550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01D9B38-56E7-84D0-611C-9AF0870AF9AE}"/>
              </a:ext>
            </a:extLst>
          </p:cNvPr>
          <p:cNvSpPr>
            <a:spLocks noGrp="1"/>
          </p:cNvSpPr>
          <p:nvPr>
            <p:ph type="title"/>
          </p:nvPr>
        </p:nvSpPr>
        <p:spPr>
          <a:xfrm>
            <a:off x="425824" y="216510"/>
            <a:ext cx="9392421" cy="1205033"/>
          </a:xfrm>
        </p:spPr>
        <p:txBody>
          <a:bodyPr>
            <a:normAutofit/>
          </a:bodyPr>
          <a:lstStyle/>
          <a:p>
            <a:r>
              <a:rPr lang="en-US" dirty="0"/>
              <a:t>Pop Quiz</a:t>
            </a:r>
          </a:p>
        </p:txBody>
      </p:sp>
      <p:sp>
        <p:nvSpPr>
          <p:cNvPr id="3" name="Content Placeholder 2">
            <a:extLst>
              <a:ext uri="{FF2B5EF4-FFF2-40B4-BE49-F238E27FC236}">
                <a16:creationId xmlns:a16="http://schemas.microsoft.com/office/drawing/2014/main" id="{78C6FA53-BB8E-773A-13DA-7584073F1AC4}"/>
              </a:ext>
            </a:extLst>
          </p:cNvPr>
          <p:cNvSpPr>
            <a:spLocks noGrp="1"/>
          </p:cNvSpPr>
          <p:nvPr>
            <p:ph idx="1"/>
          </p:nvPr>
        </p:nvSpPr>
        <p:spPr>
          <a:xfrm>
            <a:off x="246159" y="1556085"/>
            <a:ext cx="5301194" cy="4653329"/>
          </a:xfrm>
        </p:spPr>
        <p:txBody>
          <a:bodyPr>
            <a:normAutofit fontScale="85000" lnSpcReduction="20000"/>
          </a:bodyPr>
          <a:lstStyle/>
          <a:p>
            <a:pPr marL="0" indent="0">
              <a:buNone/>
            </a:pPr>
            <a:r>
              <a:rPr lang="en-US" sz="2000" dirty="0"/>
              <a:t>Benny Beaver is an undergraduate student enrolled in 9 credits in Session 1 (standard term) and 3 credits in Session 2 (4-week term). </a:t>
            </a:r>
          </a:p>
          <a:p>
            <a:pPr marL="0" indent="0">
              <a:buNone/>
            </a:pPr>
            <a:r>
              <a:rPr lang="en-US" sz="2000" b="1" dirty="0"/>
              <a:t>How will the VA calculate Benny’s benefits?</a:t>
            </a:r>
          </a:p>
          <a:p>
            <a:pPr marL="0" indent="0">
              <a:buNone/>
            </a:pPr>
            <a:r>
              <a:rPr lang="en-US" sz="2000" dirty="0"/>
              <a:t>Answer: Benny Beaver is enrolled </a:t>
            </a:r>
            <a:r>
              <a:rPr lang="en-US" sz="2000" b="1" dirty="0"/>
              <a:t>¾ time </a:t>
            </a:r>
            <a:r>
              <a:rPr lang="en-US" sz="2000" dirty="0"/>
              <a:t>in Session 1 and </a:t>
            </a:r>
            <a:r>
              <a:rPr lang="en-US" sz="2000" b="1" dirty="0"/>
              <a:t>¾ time </a:t>
            </a:r>
            <a:r>
              <a:rPr lang="en-US" sz="2000" dirty="0"/>
              <a:t>in Session 2. Benny will receive the </a:t>
            </a:r>
            <a:r>
              <a:rPr lang="en-US" sz="2000" b="1" dirty="0"/>
              <a:t>full monthly housing allowance </a:t>
            </a:r>
            <a:r>
              <a:rPr lang="en-US" sz="2000" dirty="0"/>
              <a:t>for the </a:t>
            </a:r>
            <a:r>
              <a:rPr lang="en-US" sz="2000" b="1" dirty="0"/>
              <a:t>first four weeks </a:t>
            </a:r>
            <a:r>
              <a:rPr lang="en-US" sz="2000" dirty="0"/>
              <a:t>when enrolled in Session 1 </a:t>
            </a:r>
            <a:r>
              <a:rPr lang="en-US" sz="2000" u="sng" dirty="0"/>
              <a:t>and</a:t>
            </a:r>
            <a:r>
              <a:rPr lang="en-US" sz="2000" dirty="0"/>
              <a:t> Session 2. </a:t>
            </a:r>
          </a:p>
          <a:p>
            <a:pPr marL="0" indent="0">
              <a:buNone/>
            </a:pPr>
            <a:r>
              <a:rPr lang="en-US" sz="2000" b="1" dirty="0"/>
              <a:t>Once Session 2 ends</a:t>
            </a:r>
            <a:r>
              <a:rPr lang="en-US" sz="2000" dirty="0"/>
              <a:t>, Benny will receive a monthly housing allowance based on </a:t>
            </a:r>
            <a:r>
              <a:rPr lang="en-US" sz="2000" b="1" dirty="0"/>
              <a:t>¾ time </a:t>
            </a:r>
            <a:r>
              <a:rPr lang="en-US" sz="2000" dirty="0"/>
              <a:t>enrollment in Session 1 only. </a:t>
            </a:r>
          </a:p>
          <a:p>
            <a:pPr marL="0" indent="0">
              <a:buNone/>
            </a:pPr>
            <a:r>
              <a:rPr lang="en-US" sz="2000" dirty="0"/>
              <a:t>Extra-Credit </a:t>
            </a:r>
          </a:p>
          <a:p>
            <a:pPr marL="0" indent="0">
              <a:buNone/>
            </a:pPr>
            <a:r>
              <a:rPr lang="en-US" sz="2000" dirty="0"/>
              <a:t>Benny is enrolled in online classes during Session 1 and an on-campus course in Session 2. </a:t>
            </a:r>
          </a:p>
          <a:p>
            <a:pPr marL="0" indent="0">
              <a:buNone/>
            </a:pPr>
            <a:r>
              <a:rPr lang="en-US" sz="2000" b="1" dirty="0"/>
              <a:t>What housing rate will Benny receive under Post 9/11</a:t>
            </a:r>
            <a:r>
              <a:rPr lang="en-US" sz="1600" b="1" dirty="0">
                <a:latin typeface="Arial" panose="020B0604020202020204" pitchFamily="34" charset="0"/>
                <a:cs typeface="Arial" panose="020B0604020202020204" pitchFamily="34" charset="0"/>
              </a:rPr>
              <a:t>®</a:t>
            </a:r>
            <a:r>
              <a:rPr lang="en-US" sz="2000" b="1" dirty="0"/>
              <a:t>?</a:t>
            </a:r>
          </a:p>
          <a:p>
            <a:pPr marL="0" indent="0">
              <a:buNone/>
            </a:pPr>
            <a:r>
              <a:rPr lang="en-US" sz="2000" dirty="0"/>
              <a:t>Answer: </a:t>
            </a:r>
          </a:p>
          <a:p>
            <a:pPr marL="0" indent="0">
              <a:buNone/>
            </a:pPr>
            <a:r>
              <a:rPr lang="en-US" sz="2000" dirty="0"/>
              <a:t>Benny’s housing will be based on the campus location during Session 2. </a:t>
            </a:r>
            <a:r>
              <a:rPr lang="en-US" sz="2000" b="1" dirty="0"/>
              <a:t>Once Session 2 ends, </a:t>
            </a:r>
            <a:r>
              <a:rPr lang="en-US" sz="2000" dirty="0"/>
              <a:t>Benny’s housing will be based on </a:t>
            </a:r>
            <a:r>
              <a:rPr lang="en-US" sz="2000" b="1" dirty="0"/>
              <a:t>½ the National Average (aka online rate)</a:t>
            </a:r>
            <a:r>
              <a:rPr lang="en-US" sz="2000" dirty="0"/>
              <a:t>.</a:t>
            </a:r>
          </a:p>
        </p:txBody>
      </p:sp>
      <p:sp>
        <p:nvSpPr>
          <p:cNvPr id="13" name="Freeform: Shape 12">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Picture 7">
            <a:extLst>
              <a:ext uri="{FF2B5EF4-FFF2-40B4-BE49-F238E27FC236}">
                <a16:creationId xmlns:a16="http://schemas.microsoft.com/office/drawing/2014/main" id="{1F7C6978-FCED-408E-19D6-62C31E12CF1D}"/>
              </a:ext>
            </a:extLst>
          </p:cNvPr>
          <p:cNvPicPr>
            <a:picLocks noChangeAspect="1"/>
          </p:cNvPicPr>
          <p:nvPr/>
        </p:nvPicPr>
        <p:blipFill>
          <a:blip r:embed="rId2"/>
          <a:stretch>
            <a:fillRect/>
          </a:stretch>
        </p:blipFill>
        <p:spPr>
          <a:xfrm>
            <a:off x="10529455" y="64507"/>
            <a:ext cx="1488354" cy="1064114"/>
          </a:xfrm>
          <a:prstGeom prst="rect">
            <a:avLst/>
          </a:prstGeom>
        </p:spPr>
      </p:pic>
      <p:cxnSp>
        <p:nvCxnSpPr>
          <p:cNvPr id="12" name="Straight Arrow Connector 11">
            <a:extLst>
              <a:ext uri="{FF2B5EF4-FFF2-40B4-BE49-F238E27FC236}">
                <a16:creationId xmlns:a16="http://schemas.microsoft.com/office/drawing/2014/main" id="{43F79987-D9D9-C435-F288-67112C0AF359}"/>
              </a:ext>
            </a:extLst>
          </p:cNvPr>
          <p:cNvCxnSpPr/>
          <p:nvPr/>
        </p:nvCxnSpPr>
        <p:spPr>
          <a:xfrm flipH="1">
            <a:off x="7916781" y="665747"/>
            <a:ext cx="2141619" cy="68179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14" name="TextBox 13">
            <a:extLst>
              <a:ext uri="{FF2B5EF4-FFF2-40B4-BE49-F238E27FC236}">
                <a16:creationId xmlns:a16="http://schemas.microsoft.com/office/drawing/2014/main" id="{E15289B9-6195-46F6-1C23-C1ED54FF5E05}"/>
              </a:ext>
            </a:extLst>
          </p:cNvPr>
          <p:cNvSpPr txBox="1"/>
          <p:nvPr/>
        </p:nvSpPr>
        <p:spPr>
          <a:xfrm>
            <a:off x="6891054" y="401053"/>
            <a:ext cx="2854526" cy="646331"/>
          </a:xfrm>
          <a:prstGeom prst="rect">
            <a:avLst/>
          </a:prstGeom>
          <a:noFill/>
        </p:spPr>
        <p:txBody>
          <a:bodyPr wrap="square" rtlCol="0">
            <a:spAutoFit/>
          </a:bodyPr>
          <a:lstStyle/>
          <a:p>
            <a:r>
              <a:rPr lang="en-US" dirty="0"/>
              <a:t>Combined enrollment levels during overlap only!</a:t>
            </a:r>
          </a:p>
        </p:txBody>
      </p:sp>
      <p:sp>
        <p:nvSpPr>
          <p:cNvPr id="15" name="TextBox 14">
            <a:extLst>
              <a:ext uri="{FF2B5EF4-FFF2-40B4-BE49-F238E27FC236}">
                <a16:creationId xmlns:a16="http://schemas.microsoft.com/office/drawing/2014/main" id="{0035E8F9-39D4-4C98-0FD0-B3F5E22FB173}"/>
              </a:ext>
            </a:extLst>
          </p:cNvPr>
          <p:cNvSpPr txBox="1"/>
          <p:nvPr/>
        </p:nvSpPr>
        <p:spPr>
          <a:xfrm>
            <a:off x="6705498" y="6113151"/>
            <a:ext cx="5342021" cy="577081"/>
          </a:xfrm>
          <a:prstGeom prst="rect">
            <a:avLst/>
          </a:prstGeom>
          <a:noFill/>
        </p:spPr>
        <p:txBody>
          <a:bodyPr wrap="square" rtlCol="0">
            <a:spAutoFit/>
          </a:bodyPr>
          <a:lstStyle/>
          <a:p>
            <a:r>
              <a:rPr lang="en-US" sz="1050" b="0" i="0" dirty="0">
                <a:solidFill>
                  <a:srgbClr val="2E2E2E"/>
                </a:solidFill>
                <a:effectLst/>
                <a:latin typeface="Arial" panose="020B0604020202020204" pitchFamily="34" charset="0"/>
              </a:rPr>
              <a:t>GI Bill® is a registered trademark of the U.S. Department of Veterans Affairs (VA). More information about education benefits offered by VA is available at the official U.S. government Web site at </a:t>
            </a:r>
            <a:r>
              <a:rPr lang="en-US" sz="1050" dirty="0">
                <a:solidFill>
                  <a:srgbClr val="0B6CB2"/>
                </a:solidFill>
                <a:latin typeface="Arial" panose="020B0604020202020204" pitchFamily="34" charset="0"/>
              </a:rPr>
              <a:t>https://www.benefits.va.gov/gibill.</a:t>
            </a:r>
            <a:endParaRPr lang="en-US" sz="1050" dirty="0"/>
          </a:p>
        </p:txBody>
      </p:sp>
      <p:grpSp>
        <p:nvGrpSpPr>
          <p:cNvPr id="20" name="Group 19">
            <a:extLst>
              <a:ext uri="{FF2B5EF4-FFF2-40B4-BE49-F238E27FC236}">
                <a16:creationId xmlns:a16="http://schemas.microsoft.com/office/drawing/2014/main" id="{97E8FB21-519F-F81A-8251-D162AE7B243F}"/>
              </a:ext>
            </a:extLst>
          </p:cNvPr>
          <p:cNvGrpSpPr/>
          <p:nvPr/>
        </p:nvGrpSpPr>
        <p:grpSpPr>
          <a:xfrm>
            <a:off x="5945251" y="1545832"/>
            <a:ext cx="6123634" cy="2746965"/>
            <a:chOff x="5945251" y="1545832"/>
            <a:chExt cx="6123634" cy="2746965"/>
          </a:xfrm>
        </p:grpSpPr>
        <p:pic>
          <p:nvPicPr>
            <p:cNvPr id="10" name="Picture 9">
              <a:extLst>
                <a:ext uri="{FF2B5EF4-FFF2-40B4-BE49-F238E27FC236}">
                  <a16:creationId xmlns:a16="http://schemas.microsoft.com/office/drawing/2014/main" id="{51B9FBD4-1946-87F7-10CB-E9D13CE59FAD}"/>
                </a:ext>
              </a:extLst>
            </p:cNvPr>
            <p:cNvPicPr>
              <a:picLocks noChangeAspect="1"/>
            </p:cNvPicPr>
            <p:nvPr/>
          </p:nvPicPr>
          <p:blipFill>
            <a:blip r:embed="rId3"/>
            <a:stretch>
              <a:fillRect/>
            </a:stretch>
          </p:blipFill>
          <p:spPr>
            <a:xfrm>
              <a:off x="5945251" y="1545832"/>
              <a:ext cx="6123634" cy="2746965"/>
            </a:xfrm>
            <a:prstGeom prst="rect">
              <a:avLst/>
            </a:prstGeom>
          </p:spPr>
        </p:pic>
        <p:sp>
          <p:nvSpPr>
            <p:cNvPr id="6" name="TextBox 5">
              <a:extLst>
                <a:ext uri="{FF2B5EF4-FFF2-40B4-BE49-F238E27FC236}">
                  <a16:creationId xmlns:a16="http://schemas.microsoft.com/office/drawing/2014/main" id="{05B35747-552B-222F-CB6C-BFD8E72DB3E6}"/>
                </a:ext>
              </a:extLst>
            </p:cNvPr>
            <p:cNvSpPr txBox="1"/>
            <p:nvPr/>
          </p:nvSpPr>
          <p:spPr>
            <a:xfrm>
              <a:off x="7177209" y="2830270"/>
              <a:ext cx="1025728" cy="523220"/>
            </a:xfrm>
            <a:prstGeom prst="rect">
              <a:avLst/>
            </a:prstGeom>
            <a:solidFill>
              <a:srgbClr val="FF9900"/>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Benny’s 3 credit class</a:t>
              </a:r>
            </a:p>
          </p:txBody>
        </p:sp>
        <p:sp>
          <p:nvSpPr>
            <p:cNvPr id="5" name="TextBox 4">
              <a:extLst>
                <a:ext uri="{FF2B5EF4-FFF2-40B4-BE49-F238E27FC236}">
                  <a16:creationId xmlns:a16="http://schemas.microsoft.com/office/drawing/2014/main" id="{719AF37C-ABEB-25A3-4158-64BE5E552DE2}"/>
                </a:ext>
              </a:extLst>
            </p:cNvPr>
            <p:cNvSpPr txBox="1"/>
            <p:nvPr/>
          </p:nvSpPr>
          <p:spPr>
            <a:xfrm>
              <a:off x="7177209" y="2013182"/>
              <a:ext cx="4891485" cy="307777"/>
            </a:xfrm>
            <a:prstGeom prst="rect">
              <a:avLst/>
            </a:prstGeom>
            <a:solidFill>
              <a:srgbClr val="FF9900"/>
            </a:solidFill>
            <a:ln>
              <a:solidFill>
                <a:srgbClr val="FF9900"/>
              </a:solidFill>
            </a:ln>
          </p:spPr>
          <p:txBody>
            <a:bodyPr wrap="square" rtlCol="0">
              <a:spAutoFit/>
            </a:bodyPr>
            <a:lstStyle/>
            <a:p>
              <a:r>
                <a:rPr lang="en-US" sz="1400" dirty="0">
                  <a:solidFill>
                    <a:schemeClr val="bg1"/>
                  </a:solidFill>
                </a:rPr>
                <a:t>Benny’s</a:t>
              </a:r>
              <a:r>
                <a:rPr lang="en-US" sz="1400" dirty="0"/>
                <a:t> </a:t>
              </a:r>
              <a:r>
                <a:rPr lang="en-US" sz="1400" dirty="0">
                  <a:solidFill>
                    <a:schemeClr val="bg1"/>
                  </a:solidFill>
                </a:rPr>
                <a:t>9 credit classes</a:t>
              </a:r>
            </a:p>
          </p:txBody>
        </p:sp>
        <p:sp>
          <p:nvSpPr>
            <p:cNvPr id="4" name="Rectangle 3">
              <a:extLst>
                <a:ext uri="{FF2B5EF4-FFF2-40B4-BE49-F238E27FC236}">
                  <a16:creationId xmlns:a16="http://schemas.microsoft.com/office/drawing/2014/main" id="{7FA5264D-3B51-5F09-929D-5B1F09AFCB59}"/>
                </a:ext>
              </a:extLst>
            </p:cNvPr>
            <p:cNvSpPr/>
            <p:nvPr/>
          </p:nvSpPr>
          <p:spPr>
            <a:xfrm>
              <a:off x="5982773" y="2143073"/>
              <a:ext cx="1081018" cy="177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9469E04-F8A9-4C8E-2B44-4C2104082E91}"/>
                </a:ext>
              </a:extLst>
            </p:cNvPr>
            <p:cNvSpPr/>
            <p:nvPr/>
          </p:nvSpPr>
          <p:spPr>
            <a:xfrm>
              <a:off x="5973075" y="3091880"/>
              <a:ext cx="1204133" cy="177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2962703-C627-A9C1-C71F-ECF5883618AF}"/>
                </a:ext>
              </a:extLst>
            </p:cNvPr>
            <p:cNvSpPr/>
            <p:nvPr/>
          </p:nvSpPr>
          <p:spPr>
            <a:xfrm>
              <a:off x="5982772" y="3991038"/>
              <a:ext cx="1194435" cy="24653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AA3C22D-BB71-ACEF-E861-6E48D4365AA0}"/>
                </a:ext>
              </a:extLst>
            </p:cNvPr>
            <p:cNvSpPr/>
            <p:nvPr/>
          </p:nvSpPr>
          <p:spPr>
            <a:xfrm>
              <a:off x="8447081" y="3080686"/>
              <a:ext cx="1081018" cy="177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C012141-8482-F400-BE89-27D747AC9D2A}"/>
                </a:ext>
              </a:extLst>
            </p:cNvPr>
            <p:cNvSpPr/>
            <p:nvPr/>
          </p:nvSpPr>
          <p:spPr>
            <a:xfrm>
              <a:off x="10864823" y="3101382"/>
              <a:ext cx="1152986" cy="16838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Oval 6">
            <a:extLst>
              <a:ext uri="{FF2B5EF4-FFF2-40B4-BE49-F238E27FC236}">
                <a16:creationId xmlns:a16="http://schemas.microsoft.com/office/drawing/2014/main" id="{A3739B3B-AD42-25C7-BCDB-75C429EA8BAE}"/>
              </a:ext>
            </a:extLst>
          </p:cNvPr>
          <p:cNvSpPr/>
          <p:nvPr/>
        </p:nvSpPr>
        <p:spPr>
          <a:xfrm>
            <a:off x="5381624" y="1128621"/>
            <a:ext cx="3000376" cy="275356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52779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Freeform: Shape 11">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Arc 13">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C2A4D28-C00B-9080-5B2A-9B7F5FCFE36E}"/>
              </a:ext>
            </a:extLst>
          </p:cNvPr>
          <p:cNvSpPr>
            <a:spLocks noGrp="1"/>
          </p:cNvSpPr>
          <p:nvPr>
            <p:ph type="title"/>
          </p:nvPr>
        </p:nvSpPr>
        <p:spPr>
          <a:xfrm>
            <a:off x="838201" y="479493"/>
            <a:ext cx="5257800" cy="1325563"/>
          </a:xfrm>
        </p:spPr>
        <p:txBody>
          <a:bodyPr>
            <a:normAutofit/>
          </a:bodyPr>
          <a:lstStyle/>
          <a:p>
            <a:r>
              <a:rPr lang="en-US"/>
              <a:t>Gaps and Housing Allowance</a:t>
            </a:r>
            <a:endParaRPr lang="en-US" dirty="0"/>
          </a:p>
        </p:txBody>
      </p:sp>
      <p:sp>
        <p:nvSpPr>
          <p:cNvPr id="4" name="Content Placeholder 2">
            <a:extLst>
              <a:ext uri="{FF2B5EF4-FFF2-40B4-BE49-F238E27FC236}">
                <a16:creationId xmlns:a16="http://schemas.microsoft.com/office/drawing/2014/main" id="{C6033D1A-6E4A-DC07-4C0F-B3CA9D3B0853}"/>
              </a:ext>
            </a:extLst>
          </p:cNvPr>
          <p:cNvSpPr>
            <a:spLocks noGrp="1"/>
          </p:cNvSpPr>
          <p:nvPr>
            <p:ph idx="1"/>
          </p:nvPr>
        </p:nvSpPr>
        <p:spPr>
          <a:xfrm>
            <a:off x="838201" y="1984443"/>
            <a:ext cx="5257800" cy="4192520"/>
          </a:xfrm>
        </p:spPr>
        <p:txBody>
          <a:bodyPr>
            <a:normAutofit fontScale="92500" lnSpcReduction="10000"/>
          </a:bodyPr>
          <a:lstStyle/>
          <a:p>
            <a:r>
              <a:rPr lang="en-US" sz="2200" dirty="0"/>
              <a:t>Gaps are the days between the end of one mini-term and the start of the next mini-term. </a:t>
            </a:r>
            <a:r>
              <a:rPr lang="en-US" sz="2200" b="1" dirty="0"/>
              <a:t>The VA will not pay benefits during any time period that classes are not in session; this means that </a:t>
            </a:r>
            <a:r>
              <a:rPr lang="en-US" sz="2200" b="1" u="sng" dirty="0"/>
              <a:t>these gaps will affect your housing allowance.</a:t>
            </a:r>
          </a:p>
          <a:p>
            <a:endParaRPr lang="en-US" sz="2200" b="1" u="sng" dirty="0"/>
          </a:p>
          <a:p>
            <a:r>
              <a:rPr lang="en-US" sz="2200" dirty="0"/>
              <a:t>For Example, Session 2 and Session 5  have a one-month gap between them. Session 2 and Session 4 have a two-day gap between them.</a:t>
            </a:r>
          </a:p>
          <a:p>
            <a:endParaRPr lang="en-US" sz="2200" dirty="0"/>
          </a:p>
          <a:p>
            <a:r>
              <a:rPr lang="en-US" sz="2200" dirty="0"/>
              <a:t>Keep in mind that the VA will not charge your monthly entitlement when you are not enrolled in classes.</a:t>
            </a:r>
          </a:p>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p:txBody>
      </p:sp>
      <p:grpSp>
        <p:nvGrpSpPr>
          <p:cNvPr id="11" name="Group 10">
            <a:extLst>
              <a:ext uri="{FF2B5EF4-FFF2-40B4-BE49-F238E27FC236}">
                <a16:creationId xmlns:a16="http://schemas.microsoft.com/office/drawing/2014/main" id="{85B13EC9-6D08-14C6-058D-ABCAA7B76DF6}"/>
              </a:ext>
            </a:extLst>
          </p:cNvPr>
          <p:cNvGrpSpPr/>
          <p:nvPr/>
        </p:nvGrpSpPr>
        <p:grpSpPr>
          <a:xfrm>
            <a:off x="6288405" y="2218880"/>
            <a:ext cx="5459288" cy="2420240"/>
            <a:chOff x="6288405" y="2218880"/>
            <a:chExt cx="5459288" cy="2420240"/>
          </a:xfrm>
        </p:grpSpPr>
        <p:pic>
          <p:nvPicPr>
            <p:cNvPr id="3" name="Picture 2">
              <a:extLst>
                <a:ext uri="{FF2B5EF4-FFF2-40B4-BE49-F238E27FC236}">
                  <a16:creationId xmlns:a16="http://schemas.microsoft.com/office/drawing/2014/main" id="{56D1C4C5-3F86-04DC-3777-9637369F89BC}"/>
                </a:ext>
              </a:extLst>
            </p:cNvPr>
            <p:cNvPicPr>
              <a:picLocks noChangeAspect="1"/>
            </p:cNvPicPr>
            <p:nvPr/>
          </p:nvPicPr>
          <p:blipFill>
            <a:blip r:embed="rId2"/>
            <a:stretch>
              <a:fillRect/>
            </a:stretch>
          </p:blipFill>
          <p:spPr>
            <a:xfrm>
              <a:off x="6288405" y="2218880"/>
              <a:ext cx="5395287" cy="2420240"/>
            </a:xfrm>
            <a:prstGeom prst="rect">
              <a:avLst/>
            </a:prstGeom>
          </p:spPr>
        </p:pic>
        <p:sp>
          <p:nvSpPr>
            <p:cNvPr id="5" name="Rectangle 4">
              <a:extLst>
                <a:ext uri="{FF2B5EF4-FFF2-40B4-BE49-F238E27FC236}">
                  <a16:creationId xmlns:a16="http://schemas.microsoft.com/office/drawing/2014/main" id="{EC7365D3-0CE5-C611-07CA-A673A7D71FF9}"/>
                </a:ext>
              </a:extLst>
            </p:cNvPr>
            <p:cNvSpPr/>
            <p:nvPr/>
          </p:nvSpPr>
          <p:spPr>
            <a:xfrm>
              <a:off x="6302466" y="2722495"/>
              <a:ext cx="1081018" cy="177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C86FFC7-0F11-FCD4-5771-619FC6623F19}"/>
                </a:ext>
              </a:extLst>
            </p:cNvPr>
            <p:cNvSpPr/>
            <p:nvPr/>
          </p:nvSpPr>
          <p:spPr>
            <a:xfrm>
              <a:off x="6337235" y="3549116"/>
              <a:ext cx="1081018" cy="177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C81D11D-5F4A-0003-F255-92AB39A57652}"/>
                </a:ext>
              </a:extLst>
            </p:cNvPr>
            <p:cNvSpPr/>
            <p:nvPr/>
          </p:nvSpPr>
          <p:spPr>
            <a:xfrm>
              <a:off x="6337235" y="4369819"/>
              <a:ext cx="1081018" cy="177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D7EA795-FED0-3A0F-62B0-580131FF4125}"/>
                </a:ext>
              </a:extLst>
            </p:cNvPr>
            <p:cNvSpPr/>
            <p:nvPr/>
          </p:nvSpPr>
          <p:spPr>
            <a:xfrm>
              <a:off x="8481942" y="3549115"/>
              <a:ext cx="1081018" cy="177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2893BD-56C1-05FA-16E5-E50486844450}"/>
                </a:ext>
              </a:extLst>
            </p:cNvPr>
            <p:cNvSpPr/>
            <p:nvPr/>
          </p:nvSpPr>
          <p:spPr>
            <a:xfrm>
              <a:off x="10666675" y="3549115"/>
              <a:ext cx="1081018" cy="1778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081379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1131</TotalTime>
  <Words>1240</Words>
  <Application>Microsoft Office PowerPoint</Application>
  <PresentationFormat>Widescreen</PresentationFormat>
  <Paragraphs>163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Summer Term VA Certification</vt:lpstr>
      <vt:lpstr>DISCLAIMER </vt:lpstr>
      <vt:lpstr>What makes Summer term different?</vt:lpstr>
      <vt:lpstr>Undergraduate Mini-Term Enrollment</vt:lpstr>
      <vt:lpstr>Graduate Mini-Term Enrollment</vt:lpstr>
      <vt:lpstr> Overlapping Session &amp; VA Enrollment Levels</vt:lpstr>
      <vt:lpstr>Overlapping Sessions</vt:lpstr>
      <vt:lpstr>Pop Quiz</vt:lpstr>
      <vt:lpstr>Gaps and Housing Allowance</vt:lpstr>
      <vt:lpstr>Summer Payment Differences</vt:lpstr>
      <vt:lpstr>Advance of VA Funds</vt:lpstr>
      <vt:lpstr>Don’t Forget About Deadlines!</vt:lpstr>
      <vt:lpstr>Veterans and Military Certifying Team </vt:lpstr>
    </vt:vector>
  </TitlesOfParts>
  <Company>Oregon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Summer Term VA Certification</dc:title>
  <dc:creator>Brewer, Danielle</dc:creator>
  <cp:lastModifiedBy>Crumrine, Tori</cp:lastModifiedBy>
  <cp:revision>37</cp:revision>
  <cp:lastPrinted>2023-05-08T22:12:09Z</cp:lastPrinted>
  <dcterms:created xsi:type="dcterms:W3CDTF">2023-05-04T17:51:52Z</dcterms:created>
  <dcterms:modified xsi:type="dcterms:W3CDTF">2025-04-09T16:27:58Z</dcterms:modified>
</cp:coreProperties>
</file>